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4" r:id="rId10"/>
    <p:sldId id="28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5" r:id="rId25"/>
    <p:sldId id="280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891323015857871E-2"/>
          <c:y val="3.1637986638976628E-2"/>
          <c:w val="0.93084692281541703"/>
          <c:h val="0.7707797763391087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9043019318860791E-2"/>
                  <c:y val="-5.9547981688333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CDC-4285-BDEC-9AA78018353E}"/>
                </c:ext>
              </c:extLst>
            </c:dLbl>
            <c:dLbl>
              <c:idx val="1"/>
              <c:layout>
                <c:manualLayout>
                  <c:x val="-3.1617207727544311E-2"/>
                  <c:y val="-0.10615074996615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CDC-4285-BDEC-9AA780183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7695</c:v>
                </c:pt>
                <c:pt idx="1">
                  <c:v>37588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DC-4285-BDEC-9AA7801835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875579708083194E-3"/>
                  <c:y val="-9.8383621919854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DC-4285-BDEC-9AA78018353E}"/>
                </c:ext>
              </c:extLst>
            </c:dLbl>
            <c:dLbl>
              <c:idx val="1"/>
              <c:layout>
                <c:manualLayout>
                  <c:x val="0.10049755313398014"/>
                  <c:y val="-9.3205536555651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CDC-4285-BDEC-9AA780183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7357</c:v>
                </c:pt>
                <c:pt idx="1">
                  <c:v>13463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DC-4285-BDEC-9AA7801835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0866560"/>
        <c:axId val="60868096"/>
        <c:axId val="49211136"/>
      </c:bar3DChart>
      <c:catAx>
        <c:axId val="608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868096"/>
        <c:crosses val="autoZero"/>
        <c:auto val="1"/>
        <c:lblAlgn val="ctr"/>
        <c:lblOffset val="100"/>
        <c:noMultiLvlLbl val="0"/>
      </c:catAx>
      <c:valAx>
        <c:axId val="608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866560"/>
        <c:crosses val="autoZero"/>
        <c:crossBetween val="between"/>
      </c:valAx>
      <c:serAx>
        <c:axId val="49211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6086809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716924978198322E-2"/>
          <c:y val="0.15238897246234506"/>
          <c:w val="0.81469701933797911"/>
          <c:h val="0.573424177940342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78-4E35-898D-471B773D1639}"/>
              </c:ext>
            </c:extLst>
          </c:dPt>
          <c:dPt>
            <c:idx val="1"/>
            <c:bubble3D val="0"/>
            <c:explosion val="12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178-4E35-898D-471B773D1639}"/>
              </c:ext>
            </c:extLst>
          </c:dPt>
          <c:dPt>
            <c:idx val="2"/>
            <c:bubble3D val="0"/>
            <c:explosion val="16"/>
            <c:spPr>
              <a:solidFill>
                <a:srgbClr val="FF33C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78-4E35-898D-471B773D1639}"/>
              </c:ext>
            </c:extLst>
          </c:dPt>
          <c:dPt>
            <c:idx val="3"/>
            <c:bubble3D val="0"/>
            <c:explosion val="17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178-4E35-898D-471B773D1639}"/>
              </c:ext>
            </c:extLst>
          </c:dPt>
          <c:dPt>
            <c:idx val="4"/>
            <c:bubble3D val="0"/>
            <c:explosion val="16"/>
            <c:spPr>
              <a:solidFill>
                <a:schemeClr val="tx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78-4E35-898D-471B773D1639}"/>
              </c:ext>
            </c:extLst>
          </c:dPt>
          <c:dPt>
            <c:idx val="5"/>
            <c:bubble3D val="0"/>
            <c:explosion val="2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178-4E35-898D-471B773D1639}"/>
              </c:ext>
            </c:extLst>
          </c:dPt>
          <c:dLbls>
            <c:dLbl>
              <c:idx val="0"/>
              <c:layout>
                <c:manualLayout>
                  <c:x val="-1.4770662736820091E-2"/>
                  <c:y val="-1.966808487524505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b="1" u="sng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1 230; 16%</a:t>
                    </a:r>
                    <a:endParaRPr lang="en-US" sz="1800" b="1" u="sng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rgbClr val="4BACC6">
                    <a:lumMod val="20000"/>
                    <a:lumOff val="80000"/>
                    <a:alpha val="75000"/>
                  </a:srgb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558964036675661"/>
                      <c:h val="6.88986836220476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78-4E35-898D-471B773D1639}"/>
                </c:ext>
              </c:extLst>
            </c:dLbl>
            <c:dLbl>
              <c:idx val="1"/>
              <c:layout>
                <c:manualLayout>
                  <c:x val="-0.14069345254769097"/>
                  <c:y val="0.2019959644006411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78-4E35-898D-471B773D1639}"/>
                </c:ext>
              </c:extLst>
            </c:dLbl>
            <c:dLbl>
              <c:idx val="2"/>
              <c:layout>
                <c:manualLayout>
                  <c:x val="-6.7620668283883315E-2"/>
                  <c:y val="-1.3949054100362903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78-4E35-898D-471B773D1639}"/>
                </c:ext>
              </c:extLst>
            </c:dLbl>
            <c:dLbl>
              <c:idx val="3"/>
              <c:layout>
                <c:manualLayout>
                  <c:x val="-8.4151438747527174E-2"/>
                  <c:y val="-6.551586860719180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78-4E35-898D-471B773D1639}"/>
                </c:ext>
              </c:extLst>
            </c:dLbl>
            <c:dLbl>
              <c:idx val="4"/>
              <c:layout>
                <c:manualLayout>
                  <c:x val="5.7477568041300733E-2"/>
                  <c:y val="-0.10322300034268547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78-4E35-898D-471B773D1639}"/>
                </c:ext>
              </c:extLst>
            </c:dLbl>
            <c:dLbl>
              <c:idx val="5"/>
              <c:layout>
                <c:manualLayout>
                  <c:x val="0.13693185327486362"/>
                  <c:y val="-6.137583804159672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78-4E35-898D-471B773D1639}"/>
                </c:ext>
              </c:extLst>
            </c:dLbl>
            <c:spPr>
              <a:solidFill>
                <a:srgbClr val="4BACC6">
                  <a:lumMod val="20000"/>
                  <a:lumOff val="80000"/>
                  <a:alpha val="75000"/>
                </a:srgb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имущества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1230</c:v>
                </c:pt>
                <c:pt idx="1">
                  <c:v>1823</c:v>
                </c:pt>
                <c:pt idx="2">
                  <c:v>2830</c:v>
                </c:pt>
                <c:pt idx="3">
                  <c:v>1812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78-4E35-898D-471B773D163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2824261356581294E-2"/>
          <c:y val="0.75319936705920532"/>
          <c:w val="0.92263539345301504"/>
          <c:h val="0.23772390745170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23735276800432"/>
          <c:y val="0.1353655954491369"/>
          <c:w val="0.80923541452079761"/>
          <c:h val="0.762477068075057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25-4EEA-AC7F-E266C59D07E8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F25-4EEA-AC7F-E266C59D07E8}"/>
              </c:ext>
            </c:extLst>
          </c:dPt>
          <c:dPt>
            <c:idx val="2"/>
            <c:bubble3D val="0"/>
            <c:spPr>
              <a:solidFill>
                <a:srgbClr val="FF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25-4EEA-AC7F-E266C59D07E8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25-4EEA-AC7F-E266C59D07E8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F25-4EEA-AC7F-E266C59D07E8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F25-4EEA-AC7F-E266C59D07E8}"/>
              </c:ext>
            </c:extLst>
          </c:dPt>
          <c:dLbls>
            <c:dLbl>
              <c:idx val="0"/>
              <c:layout>
                <c:manualLayout>
                  <c:x val="-8.5236327387457914E-2"/>
                  <c:y val="-0.1592633024671977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554627196173941"/>
                      <c:h val="6.78479363806597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F25-4EEA-AC7F-E266C59D07E8}"/>
                </c:ext>
              </c:extLst>
            </c:dLbl>
            <c:dLbl>
              <c:idx val="1"/>
              <c:layout>
                <c:manualLayout>
                  <c:x val="-4.528857823996741E-2"/>
                  <c:y val="0.25357331675641759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493137654960399"/>
                      <c:h val="6.2735782980635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F25-4EEA-AC7F-E266C59D07E8}"/>
                </c:ext>
              </c:extLst>
            </c:dLbl>
            <c:dLbl>
              <c:idx val="2"/>
              <c:layout>
                <c:manualLayout>
                  <c:x val="-7.6145514213328658E-2"/>
                  <c:y val="-4.473134225021697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661086998498069"/>
                      <c:h val="6.01797062806226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F25-4EEA-AC7F-E266C59D07E8}"/>
                </c:ext>
              </c:extLst>
            </c:dLbl>
            <c:dLbl>
              <c:idx val="3"/>
              <c:layout>
                <c:manualLayout>
                  <c:x val="4.4591420865974299E-2"/>
                  <c:y val="-7.9140067058076191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92022222210505"/>
                      <c:h val="0.12273776757186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F25-4EEA-AC7F-E266C59D07E8}"/>
                </c:ext>
              </c:extLst>
            </c:dLbl>
            <c:dLbl>
              <c:idx val="4"/>
              <c:layout>
                <c:manualLayout>
                  <c:x val="9.565792124792169E-2"/>
                  <c:y val="-0.15375784456997671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25-4EEA-AC7F-E266C59D07E8}"/>
                </c:ext>
              </c:extLst>
            </c:dLbl>
            <c:dLbl>
              <c:idx val="5"/>
              <c:layout>
                <c:manualLayout>
                  <c:x val="0.20028377261283575"/>
                  <c:y val="-0.1266241072929219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25-4EEA-AC7F-E266C59D07E8}"/>
                </c:ext>
              </c:extLst>
            </c:dLbl>
            <c:spPr>
              <a:solidFill>
                <a:srgbClr val="4BACC6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имущества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1267</c:v>
                </c:pt>
                <c:pt idx="1">
                  <c:v>1829</c:v>
                </c:pt>
                <c:pt idx="2">
                  <c:v>2377</c:v>
                </c:pt>
                <c:pt idx="3">
                  <c:v>1884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25-4EEA-AC7F-E266C59D0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61762653885852"/>
          <c:y val="9.473767565732405E-2"/>
          <c:w val="0.72760041590032865"/>
          <c:h val="0.62450411690067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35F20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A9F-463A-8985-BE22E96E8DF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9F-463A-8985-BE22E96E8DF6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9F-463A-8985-BE22E96E8D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CC-480E-AA90-806F9FBAA858}"/>
              </c:ext>
            </c:extLst>
          </c:dPt>
          <c:dLbls>
            <c:dLbl>
              <c:idx val="0"/>
              <c:layout>
                <c:manualLayout>
                  <c:x val="9.2768937658699757E-2"/>
                  <c:y val="-0.16327026035951378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9F-463A-8985-BE22E96E8DF6}"/>
                </c:ext>
              </c:extLst>
            </c:dLbl>
            <c:dLbl>
              <c:idx val="1"/>
              <c:layout>
                <c:manualLayout>
                  <c:x val="8.6929461262604535E-2"/>
                  <c:y val="0.2124846379946013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9F-463A-8985-BE22E96E8DF6}"/>
                </c:ext>
              </c:extLst>
            </c:dLbl>
            <c:dLbl>
              <c:idx val="2"/>
              <c:layout>
                <c:manualLayout>
                  <c:x val="-0.27725421783582926"/>
                  <c:y val="4.0930095301276712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469920374167274"/>
                      <c:h val="7.51469667698186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A9F-463A-8985-BE22E96E8DF6}"/>
                </c:ext>
              </c:extLst>
            </c:dLbl>
            <c:spPr>
              <a:solidFill>
                <a:srgbClr val="4F81BD">
                  <a:lumMod val="20000"/>
                  <a:lumOff val="80000"/>
                </a:srgbClr>
              </a:solidFill>
              <a:ln>
                <a:solidFill>
                  <a:prstClr val="white">
                    <a:lumMod val="50000"/>
                  </a:prst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</c:v>
                </c:pt>
                <c:pt idx="2">
                  <c:v>Програмные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8132</c:v>
                </c:pt>
                <c:pt idx="1">
                  <c:v>1573</c:v>
                </c:pt>
                <c:pt idx="2">
                  <c:v>36285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9F-463A-8985-BE22E96E8D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8515080451961887E-2"/>
          <c:y val="0.72805485892748556"/>
          <c:w val="0.95031621613808925"/>
          <c:h val="0.253340487205024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3703789654979"/>
          <c:y val="4.5628891744520006E-2"/>
          <c:w val="0.69632592420690043"/>
          <c:h val="0.813139583386839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35F20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D5-405C-B1E8-F3DA05BA089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AD5-405C-B1E8-F3DA05BA0896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D5-405C-B1E8-F3DA05BA08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1B-425C-A7BE-9EE25DDDDD91}"/>
              </c:ext>
            </c:extLst>
          </c:dPt>
          <c:dLbls>
            <c:dLbl>
              <c:idx val="0"/>
              <c:layout>
                <c:manualLayout>
                  <c:x val="6.5437139976330536E-2"/>
                  <c:y val="-0.2259219963990708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677D705-FCF4-44AB-8B3D-9AF751FDC8A3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400" b="1" i="0" u="sng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; </a:t>
                    </a:r>
                    <a:fld id="{4A2812BD-4F7B-4B5D-8284-E83EB1346CD9}" type="PERCENTAGE">
                      <a:rPr lang="en-US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400" b="1" i="0" u="sng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solidFill>
                  <a:srgbClr val="4F81BD">
                    <a:lumMod val="20000"/>
                    <a:lumOff val="80000"/>
                  </a:srgbClr>
                </a:solidFill>
                <a:ln>
                  <a:solidFill>
                    <a:prstClr val="white">
                      <a:lumMod val="50000"/>
                    </a:prst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D5-405C-B1E8-F3DA05BA0896}"/>
                </c:ext>
              </c:extLst>
            </c:dLbl>
            <c:dLbl>
              <c:idx val="1"/>
              <c:layout>
                <c:manualLayout>
                  <c:x val="0.10989995650612612"/>
                  <c:y val="0.178046509197602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A392C61-E753-4302-980D-8FE696DF8E2D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400" b="1" i="0" u="sng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; </a:t>
                    </a:r>
                    <a:fld id="{D8FEAE1D-3537-454F-959F-98A54744F4D8}" type="PERCENTAGE">
                      <a:rPr lang="en-US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400" b="1" i="0" u="sng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solidFill>
                  <a:srgbClr val="4F81BD">
                    <a:lumMod val="20000"/>
                    <a:lumOff val="80000"/>
                  </a:srgbClr>
                </a:solidFill>
                <a:ln>
                  <a:solidFill>
                    <a:prstClr val="white">
                      <a:lumMod val="50000"/>
                    </a:prst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AD5-405C-B1E8-F3DA05BA0896}"/>
                </c:ext>
              </c:extLst>
            </c:dLbl>
            <c:dLbl>
              <c:idx val="2"/>
              <c:layout>
                <c:manualLayout>
                  <c:x val="-0.10633378398071214"/>
                  <c:y val="0.3469147696540034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sng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3273FD5-1E71-4EDB-878A-93D00D82D940}" type="VALU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400" b="1" i="0" u="sng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; </a:t>
                    </a:r>
                    <a:fld id="{B56DAB0F-F645-4435-8B97-B968C3525BC5}" type="PERCENTAGE">
                      <a:rPr lang="en-US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400" b="1" i="0" u="sng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solidFill>
                  <a:srgbClr val="4F81BD">
                    <a:lumMod val="20000"/>
                    <a:lumOff val="80000"/>
                  </a:srgbClr>
                </a:solidFill>
                <a:ln>
                  <a:solidFill>
                    <a:prstClr val="white">
                      <a:lumMod val="50000"/>
                    </a:prst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3806265393311277"/>
                      <c:h val="7.52771486948691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AD5-405C-B1E8-F3DA05BA0896}"/>
                </c:ext>
              </c:extLst>
            </c:dLbl>
            <c:spPr>
              <a:solidFill>
                <a:srgbClr val="4F81BD">
                  <a:lumMod val="20000"/>
                  <a:lumOff val="8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Обеспечение деятельности органов МСУ</c:v>
                </c:pt>
                <c:pt idx="1">
                  <c:v>Непрограммные расходы</c:v>
                </c:pt>
                <c:pt idx="2">
                  <c:v>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6927</c:v>
                </c:pt>
                <c:pt idx="1">
                  <c:v>2230</c:v>
                </c:pt>
                <c:pt idx="2">
                  <c:v>11712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D5-405C-B1E8-F3DA05BA0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7630879463771"/>
          <c:y val="8.1395239121912058E-2"/>
          <c:w val="0.49910693648775817"/>
          <c:h val="0.912796349839926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216-468D-983A-8522E461215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216-468D-983A-8522E4612153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16-468D-983A-8522E4612153}"/>
              </c:ext>
            </c:extLst>
          </c:dPt>
          <c:dPt>
            <c:idx val="3"/>
            <c:bubble3D val="0"/>
            <c:spPr>
              <a:solidFill>
                <a:srgbClr val="F88C1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216-468D-983A-8522E4612153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16-468D-983A-8522E4612153}"/>
              </c:ext>
            </c:extLst>
          </c:dPt>
          <c:dPt>
            <c:idx val="5"/>
            <c:bubble3D val="0"/>
            <c:spPr>
              <a:solidFill>
                <a:srgbClr val="FF33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16-468D-983A-8522E4612153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216-468D-983A-8522E4612153}"/>
              </c:ext>
            </c:extLst>
          </c:dPt>
          <c:dLbls>
            <c:dLbl>
              <c:idx val="0"/>
              <c:layout>
                <c:manualLayout>
                  <c:x val="0.16598917317418119"/>
                  <c:y val="-0.13511949200675555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112294658128155"/>
                      <c:h val="7.7877443031895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216-468D-983A-8522E4612153}"/>
                </c:ext>
              </c:extLst>
            </c:dLbl>
            <c:dLbl>
              <c:idx val="1"/>
              <c:layout>
                <c:manualLayout>
                  <c:x val="0.21723701248343674"/>
                  <c:y val="-3.8586593670592514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405703830396564"/>
                      <c:h val="7.62642057584007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216-468D-983A-8522E4612153}"/>
                </c:ext>
              </c:extLst>
            </c:dLbl>
            <c:dLbl>
              <c:idx val="2"/>
              <c:layout>
                <c:manualLayout>
                  <c:x val="0.22453032047789645"/>
                  <c:y val="5.534024019572617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065773040054091"/>
                      <c:h val="9.49092562879454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16-468D-983A-8522E4612153}"/>
                </c:ext>
              </c:extLst>
            </c:dLbl>
            <c:dLbl>
              <c:idx val="3"/>
              <c:layout>
                <c:manualLayout>
                  <c:x val="-0.18458400059434382"/>
                  <c:y val="0.10575650709242781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002410405314024"/>
                      <c:h val="7.69345991391979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216-468D-983A-8522E4612153}"/>
                </c:ext>
              </c:extLst>
            </c:dLbl>
            <c:dLbl>
              <c:idx val="4"/>
              <c:layout>
                <c:manualLayout>
                  <c:x val="-0.20359122283490999"/>
                  <c:y val="-0.16470151728674984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093902390517481"/>
                      <c:h val="8.75771530313244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16-468D-983A-8522E4612153}"/>
                </c:ext>
              </c:extLst>
            </c:dLbl>
            <c:dLbl>
              <c:idx val="5"/>
              <c:layout>
                <c:manualLayout>
                  <c:x val="-0.20426521533246936"/>
                  <c:y val="-8.4571823380358374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134741509239066"/>
                      <c:h val="8.67003421932797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216-468D-983A-8522E4612153}"/>
                </c:ext>
              </c:extLst>
            </c:dLbl>
            <c:dLbl>
              <c:idx val="6"/>
              <c:layout>
                <c:manualLayout>
                  <c:x val="-0.19912684432912472"/>
                  <c:y val="-0.10678959897454678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919188190559469"/>
                      <c:h val="4.23255813953488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216-468D-983A-8522E4612153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Расходы на социальную сферу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9431</c:v>
                </c:pt>
                <c:pt idx="1">
                  <c:v>388</c:v>
                </c:pt>
                <c:pt idx="2">
                  <c:v>8566</c:v>
                </c:pt>
                <c:pt idx="3">
                  <c:v>22371</c:v>
                </c:pt>
                <c:pt idx="4">
                  <c:v>5234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16-468D-983A-8522E46121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71907994081538"/>
          <c:y val="0.18947246019499617"/>
          <c:w val="0.64317597080117273"/>
          <c:h val="0.75406349063672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45-4DD3-ABC2-32B690310EC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45-4DD3-ABC2-32B690310ECB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045-4DD3-ABC2-32B690310ECB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45-4DD3-ABC2-32B690310ECB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045-4DD3-ABC2-32B690310ECB}"/>
              </c:ext>
            </c:extLst>
          </c:dPt>
          <c:dPt>
            <c:idx val="5"/>
            <c:bubble3D val="0"/>
            <c:spPr>
              <a:solidFill>
                <a:srgbClr val="FF33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045-4DD3-ABC2-32B690310ECB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045-4DD3-ABC2-32B690310ECB}"/>
              </c:ext>
            </c:extLst>
          </c:dPt>
          <c:dLbls>
            <c:dLbl>
              <c:idx val="0"/>
              <c:layout>
                <c:manualLayout>
                  <c:x val="4.1295875432399626E-2"/>
                  <c:y val="-0.30429649350714205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895436669165808"/>
                      <c:h val="8.9560127206034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045-4DD3-ABC2-32B690310ECB}"/>
                </c:ext>
              </c:extLst>
            </c:dLbl>
            <c:dLbl>
              <c:idx val="1"/>
              <c:layout>
                <c:manualLayout>
                  <c:x val="0.20089101450509947"/>
                  <c:y val="6.7909689480901786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323940953904778"/>
                      <c:h val="8.85298232288025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045-4DD3-ABC2-32B690310ECB}"/>
                </c:ext>
              </c:extLst>
            </c:dLbl>
            <c:dLbl>
              <c:idx val="2"/>
              <c:layout>
                <c:manualLayout>
                  <c:x val="-0.35660690399333922"/>
                  <c:y val="1.5565547677426151E-2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980815221637248"/>
                      <c:h val="8.21867656593538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045-4DD3-ABC2-32B690310ECB}"/>
                </c:ext>
              </c:extLst>
            </c:dLbl>
            <c:dLbl>
              <c:idx val="3"/>
              <c:layout>
                <c:manualLayout>
                  <c:x val="-0.14839326333808961"/>
                  <c:y val="-0.28121010255360301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768892178465016"/>
                      <c:h val="8.51601050277415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045-4DD3-ABC2-32B690310ECB}"/>
                </c:ext>
              </c:extLst>
            </c:dLbl>
            <c:dLbl>
              <c:idx val="4"/>
              <c:layout>
                <c:manualLayout>
                  <c:x val="-0.10627137912535355"/>
                  <c:y val="-0.15737746512566367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82525500900293"/>
                      <c:h val="8.85298006763857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045-4DD3-ABC2-32B690310ECB}"/>
                </c:ext>
              </c:extLst>
            </c:dLbl>
            <c:dLbl>
              <c:idx val="5"/>
              <c:layout>
                <c:manualLayout>
                  <c:x val="-4.9156042294338648E-2"/>
                  <c:y val="-0.14288265785578369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848109828727703"/>
                      <c:h val="6.28484938127717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045-4DD3-ABC2-32B690310ECB}"/>
                </c:ext>
              </c:extLst>
            </c:dLbl>
            <c:dLbl>
              <c:idx val="6"/>
              <c:layout>
                <c:manualLayout>
                  <c:x val="-0.17426107838931471"/>
                  <c:y val="-0.1411896540534304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603279458312556"/>
                      <c:h val="7.04804239239648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045-4DD3-ABC2-32B690310ECB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безопасность и 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Расходы на социальную сферу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9041</c:v>
                </c:pt>
                <c:pt idx="1">
                  <c:v>214</c:v>
                </c:pt>
                <c:pt idx="2">
                  <c:v>1943</c:v>
                </c:pt>
                <c:pt idx="3">
                  <c:v>7168</c:v>
                </c:pt>
                <c:pt idx="4">
                  <c:v>2504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45-4DD3-ABC2-32B690310E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688C2-B3A0-4C64-A3A9-1154D82C30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8C3EC-0FCD-4FEB-84E7-F2D0571D3A0A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20DC5-60FC-4AAD-A2D3-117F9BEA9FB3}" type="parTrans" cxnId="{C993BFA2-D85C-4F63-9EA9-90F58F2DDD96}">
      <dgm:prSet/>
      <dgm:spPr/>
      <dgm:t>
        <a:bodyPr/>
        <a:lstStyle/>
        <a:p>
          <a:endParaRPr lang="ru-RU"/>
        </a:p>
      </dgm:t>
    </dgm:pt>
    <dgm:pt modelId="{EA234B3A-DDD5-42F1-85B5-257E77EEC0D0}" type="sibTrans" cxnId="{C993BFA2-D85C-4F63-9EA9-90F58F2DDD96}">
      <dgm:prSet/>
      <dgm:spPr/>
      <dgm:t>
        <a:bodyPr/>
        <a:lstStyle/>
        <a:p>
          <a:endParaRPr lang="ru-RU"/>
        </a:p>
      </dgm:t>
    </dgm:pt>
    <dgm:pt modelId="{BE13719B-CC79-4F21-81F5-53C378C8F677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b="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это форма образования и расходования денежных средств, предназначенных для финансового  обеспечения задач и функций государства и местного самоуправления</a:t>
          </a:r>
          <a:endParaRPr lang="ru-RU" sz="1600" b="0" i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155FF1-CF34-4546-B2CD-60E2AE742878}" type="parTrans" cxnId="{9BD45410-C572-4EC3-B64A-686692FB0ECF}">
      <dgm:prSet/>
      <dgm:spPr/>
      <dgm:t>
        <a:bodyPr/>
        <a:lstStyle/>
        <a:p>
          <a:endParaRPr lang="ru-RU"/>
        </a:p>
      </dgm:t>
    </dgm:pt>
    <dgm:pt modelId="{A1FEF6BE-20E1-47A8-B62D-E27F79D15114}" type="sibTrans" cxnId="{9BD45410-C572-4EC3-B64A-686692FB0ECF}">
      <dgm:prSet/>
      <dgm:spPr/>
      <dgm:t>
        <a:bodyPr/>
        <a:lstStyle/>
        <a:p>
          <a:endParaRPr lang="ru-RU"/>
        </a:p>
      </dgm:t>
    </dgm:pt>
    <dgm:pt modelId="{77142790-806E-47E4-A9A7-EB3242643DCD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Бюджетные </a:t>
          </a:r>
        </a:p>
        <a:p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ассигнования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6BD33-2C69-4C5C-89C2-CED1D6C77E9F}" type="parTrans" cxnId="{220E0429-BAE7-45B8-995F-FF8CFD3AA964}">
      <dgm:prSet/>
      <dgm:spPr/>
      <dgm:t>
        <a:bodyPr/>
        <a:lstStyle/>
        <a:p>
          <a:endParaRPr lang="ru-RU"/>
        </a:p>
      </dgm:t>
    </dgm:pt>
    <dgm:pt modelId="{ED4CCB53-3DF5-47AE-8E6F-CD684B06344C}" type="sibTrans" cxnId="{220E0429-BAE7-45B8-995F-FF8CFD3AA964}">
      <dgm:prSet/>
      <dgm:spPr/>
      <dgm:t>
        <a:bodyPr/>
        <a:lstStyle/>
        <a:p>
          <a:endParaRPr lang="ru-RU"/>
        </a:p>
      </dgm:t>
    </dgm:pt>
    <dgm:pt modelId="{BC220DE8-E20F-4568-B18A-3151519C93AB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i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6CFD9-1B7A-4CCE-BDCE-C009DBB96762}" type="parTrans" cxnId="{1525269A-EFB3-492E-9768-9BCFC16C4C5D}">
      <dgm:prSet/>
      <dgm:spPr/>
      <dgm:t>
        <a:bodyPr/>
        <a:lstStyle/>
        <a:p>
          <a:endParaRPr lang="ru-RU"/>
        </a:p>
      </dgm:t>
    </dgm:pt>
    <dgm:pt modelId="{4A0234F4-5C2A-408C-9CC5-D7EA71A92238}" type="sibTrans" cxnId="{1525269A-EFB3-492E-9768-9BCFC16C4C5D}">
      <dgm:prSet/>
      <dgm:spPr/>
      <dgm:t>
        <a:bodyPr/>
        <a:lstStyle/>
        <a:p>
          <a:endParaRPr lang="ru-RU"/>
        </a:p>
      </dgm:t>
    </dgm:pt>
    <dgm:pt modelId="{86E90946-12AB-456B-8616-988E825CA595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Межбюджетные </a:t>
          </a:r>
        </a:p>
        <a:p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трансферты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64862-2027-45C3-82DE-E5A24AD74739}" type="parTrans" cxnId="{2B7578CA-A6A3-49DB-97EA-37D1F564A4CA}">
      <dgm:prSet/>
      <dgm:spPr/>
      <dgm:t>
        <a:bodyPr/>
        <a:lstStyle/>
        <a:p>
          <a:endParaRPr lang="ru-RU"/>
        </a:p>
      </dgm:t>
    </dgm:pt>
    <dgm:pt modelId="{633F9F22-31A2-415D-BE95-C76A6A70CE81}" type="sibTrans" cxnId="{2B7578CA-A6A3-49DB-97EA-37D1F564A4CA}">
      <dgm:prSet/>
      <dgm:spPr/>
      <dgm:t>
        <a:bodyPr/>
        <a:lstStyle/>
        <a:p>
          <a:endParaRPr lang="ru-RU"/>
        </a:p>
      </dgm:t>
    </dgm:pt>
    <dgm:pt modelId="{C659F5E8-8181-429C-AF04-748CCD544DAB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средства, предоставляемые одним бюджетом бюджетной системы Российской федерации другому бюджету</a:t>
          </a:r>
          <a:endParaRPr lang="ru-RU" sz="1600" i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28410-AE5E-4328-BB13-93E77985DB42}" type="parTrans" cxnId="{D35AE884-55AB-4DAF-BCA9-0C9BC067097C}">
      <dgm:prSet/>
      <dgm:spPr/>
      <dgm:t>
        <a:bodyPr/>
        <a:lstStyle/>
        <a:p>
          <a:endParaRPr lang="ru-RU"/>
        </a:p>
      </dgm:t>
    </dgm:pt>
    <dgm:pt modelId="{3204F98C-3F87-4BF0-AC25-FCEF480BFD0B}" type="sibTrans" cxnId="{D35AE884-55AB-4DAF-BCA9-0C9BC067097C}">
      <dgm:prSet/>
      <dgm:spPr/>
      <dgm:t>
        <a:bodyPr/>
        <a:lstStyle/>
        <a:p>
          <a:endParaRPr lang="ru-RU"/>
        </a:p>
      </dgm:t>
    </dgm:pt>
    <dgm:pt modelId="{4F1475F1-51B7-4875-8F0C-BA1E761E2D3F}" type="pres">
      <dgm:prSet presAssocID="{6A4688C2-B3A0-4C64-A3A9-1154D82C30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008CD-F143-49D5-98E0-EC9DB619FBAD}" type="pres">
      <dgm:prSet presAssocID="{7E18C3EC-0FCD-4FEB-84E7-F2D0571D3A0A}" presName="linNode" presStyleCnt="0"/>
      <dgm:spPr/>
    </dgm:pt>
    <dgm:pt modelId="{4D52DA3A-7D59-4351-8B7B-496C1B81CEE1}" type="pres">
      <dgm:prSet presAssocID="{7E18C3EC-0FCD-4FEB-84E7-F2D0571D3A0A}" presName="parentText" presStyleLbl="node1" presStyleIdx="0" presStyleCnt="3" custLinFactNeighborX="319" custLinFactNeighborY="-13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A0BDF-0BB9-463C-9CA2-450F3FB7B36A}" type="pres">
      <dgm:prSet presAssocID="{7E18C3EC-0FCD-4FEB-84E7-F2D0571D3A0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E7768-DDF2-49AF-9FF4-DEC240E7E729}" type="pres">
      <dgm:prSet presAssocID="{EA234B3A-DDD5-42F1-85B5-257E77EEC0D0}" presName="sp" presStyleCnt="0"/>
      <dgm:spPr/>
    </dgm:pt>
    <dgm:pt modelId="{F18F9379-940B-4CDC-A9AD-FEC0F8A11F9F}" type="pres">
      <dgm:prSet presAssocID="{77142790-806E-47E4-A9A7-EB3242643DCD}" presName="linNode" presStyleCnt="0"/>
      <dgm:spPr/>
    </dgm:pt>
    <dgm:pt modelId="{64E799DB-C779-4E7B-A425-9A4F155F2C30}" type="pres">
      <dgm:prSet presAssocID="{77142790-806E-47E4-A9A7-EB3242643DCD}" presName="parentText" presStyleLbl="node1" presStyleIdx="1" presStyleCnt="3" custLinFactNeighborY="12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12807-1906-4227-848D-5783CD45ED41}" type="pres">
      <dgm:prSet presAssocID="{77142790-806E-47E4-A9A7-EB3242643DC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20930-1C7A-4AA8-A9B9-7C143B54CAFF}" type="pres">
      <dgm:prSet presAssocID="{ED4CCB53-3DF5-47AE-8E6F-CD684B06344C}" presName="sp" presStyleCnt="0"/>
      <dgm:spPr/>
    </dgm:pt>
    <dgm:pt modelId="{4E693868-0498-42E6-9C97-ABB6DCAE20F3}" type="pres">
      <dgm:prSet presAssocID="{86E90946-12AB-456B-8616-988E825CA595}" presName="linNode" presStyleCnt="0"/>
      <dgm:spPr/>
    </dgm:pt>
    <dgm:pt modelId="{4BC8FDDF-C22F-4727-AF48-82C7569CF214}" type="pres">
      <dgm:prSet presAssocID="{86E90946-12AB-456B-8616-988E825CA59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8D30A-1B7D-4C17-AE95-472F20DD5472}" type="pres">
      <dgm:prSet presAssocID="{86E90946-12AB-456B-8616-988E825CA59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7578CA-A6A3-49DB-97EA-37D1F564A4CA}" srcId="{6A4688C2-B3A0-4C64-A3A9-1154D82C3029}" destId="{86E90946-12AB-456B-8616-988E825CA595}" srcOrd="2" destOrd="0" parTransId="{D0A64862-2027-45C3-82DE-E5A24AD74739}" sibTransId="{633F9F22-31A2-415D-BE95-C76A6A70CE81}"/>
    <dgm:cxn modelId="{C993BFA2-D85C-4F63-9EA9-90F58F2DDD96}" srcId="{6A4688C2-B3A0-4C64-A3A9-1154D82C3029}" destId="{7E18C3EC-0FCD-4FEB-84E7-F2D0571D3A0A}" srcOrd="0" destOrd="0" parTransId="{28820DC5-60FC-4AAD-A2D3-117F9BEA9FB3}" sibTransId="{EA234B3A-DDD5-42F1-85B5-257E77EEC0D0}"/>
    <dgm:cxn modelId="{4506F2CD-7BE7-4B70-8F85-F0E73285C98F}" type="presOf" srcId="{BC220DE8-E20F-4568-B18A-3151519C93AB}" destId="{E0012807-1906-4227-848D-5783CD45ED41}" srcOrd="0" destOrd="0" presId="urn:microsoft.com/office/officeart/2005/8/layout/vList5"/>
    <dgm:cxn modelId="{1525269A-EFB3-492E-9768-9BCFC16C4C5D}" srcId="{77142790-806E-47E4-A9A7-EB3242643DCD}" destId="{BC220DE8-E20F-4568-B18A-3151519C93AB}" srcOrd="0" destOrd="0" parTransId="{7DA6CFD9-1B7A-4CCE-BDCE-C009DBB96762}" sibTransId="{4A0234F4-5C2A-408C-9CC5-D7EA71A92238}"/>
    <dgm:cxn modelId="{9BD45410-C572-4EC3-B64A-686692FB0ECF}" srcId="{7E18C3EC-0FCD-4FEB-84E7-F2D0571D3A0A}" destId="{BE13719B-CC79-4F21-81F5-53C378C8F677}" srcOrd="0" destOrd="0" parTransId="{25155FF1-CF34-4546-B2CD-60E2AE742878}" sibTransId="{A1FEF6BE-20E1-47A8-B62D-E27F79D15114}"/>
    <dgm:cxn modelId="{03BCDDA0-C1D4-41D5-9098-036F174B77B6}" type="presOf" srcId="{77142790-806E-47E4-A9A7-EB3242643DCD}" destId="{64E799DB-C779-4E7B-A425-9A4F155F2C30}" srcOrd="0" destOrd="0" presId="urn:microsoft.com/office/officeart/2005/8/layout/vList5"/>
    <dgm:cxn modelId="{D35AE884-55AB-4DAF-BCA9-0C9BC067097C}" srcId="{86E90946-12AB-456B-8616-988E825CA595}" destId="{C659F5E8-8181-429C-AF04-748CCD544DAB}" srcOrd="0" destOrd="0" parTransId="{88228410-AE5E-4328-BB13-93E77985DB42}" sibTransId="{3204F98C-3F87-4BF0-AC25-FCEF480BFD0B}"/>
    <dgm:cxn modelId="{6865D436-4377-47B5-A5EB-D6C350507F98}" type="presOf" srcId="{7E18C3EC-0FCD-4FEB-84E7-F2D0571D3A0A}" destId="{4D52DA3A-7D59-4351-8B7B-496C1B81CEE1}" srcOrd="0" destOrd="0" presId="urn:microsoft.com/office/officeart/2005/8/layout/vList5"/>
    <dgm:cxn modelId="{9623601E-67E8-4887-BDEA-74FCE5EC26E0}" type="presOf" srcId="{86E90946-12AB-456B-8616-988E825CA595}" destId="{4BC8FDDF-C22F-4727-AF48-82C7569CF214}" srcOrd="0" destOrd="0" presId="urn:microsoft.com/office/officeart/2005/8/layout/vList5"/>
    <dgm:cxn modelId="{C12EA72B-F1D5-4DFB-A6EF-1982E843D765}" type="presOf" srcId="{C659F5E8-8181-429C-AF04-748CCD544DAB}" destId="{C008D30A-1B7D-4C17-AE95-472F20DD5472}" srcOrd="0" destOrd="0" presId="urn:microsoft.com/office/officeart/2005/8/layout/vList5"/>
    <dgm:cxn modelId="{B086BC49-1599-4675-959B-D1DF564C7303}" type="presOf" srcId="{6A4688C2-B3A0-4C64-A3A9-1154D82C3029}" destId="{4F1475F1-51B7-4875-8F0C-BA1E761E2D3F}" srcOrd="0" destOrd="0" presId="urn:microsoft.com/office/officeart/2005/8/layout/vList5"/>
    <dgm:cxn modelId="{220E0429-BAE7-45B8-995F-FF8CFD3AA964}" srcId="{6A4688C2-B3A0-4C64-A3A9-1154D82C3029}" destId="{77142790-806E-47E4-A9A7-EB3242643DCD}" srcOrd="1" destOrd="0" parTransId="{0C46BD33-2C69-4C5C-89C2-CED1D6C77E9F}" sibTransId="{ED4CCB53-3DF5-47AE-8E6F-CD684B06344C}"/>
    <dgm:cxn modelId="{B5B557D1-972F-4580-8422-AA9CB4440870}" type="presOf" srcId="{BE13719B-CC79-4F21-81F5-53C378C8F677}" destId="{A20A0BDF-0BB9-463C-9CA2-450F3FB7B36A}" srcOrd="0" destOrd="0" presId="urn:microsoft.com/office/officeart/2005/8/layout/vList5"/>
    <dgm:cxn modelId="{F2498405-E79E-4DAC-B133-0503C2CB9340}" type="presParOf" srcId="{4F1475F1-51B7-4875-8F0C-BA1E761E2D3F}" destId="{3A4008CD-F143-49D5-98E0-EC9DB619FBAD}" srcOrd="0" destOrd="0" presId="urn:microsoft.com/office/officeart/2005/8/layout/vList5"/>
    <dgm:cxn modelId="{D40FE088-FE78-4FBC-8EE4-5CCF76F7EF69}" type="presParOf" srcId="{3A4008CD-F143-49D5-98E0-EC9DB619FBAD}" destId="{4D52DA3A-7D59-4351-8B7B-496C1B81CEE1}" srcOrd="0" destOrd="0" presId="urn:microsoft.com/office/officeart/2005/8/layout/vList5"/>
    <dgm:cxn modelId="{EB210590-EE21-463F-816D-B2ABCE359575}" type="presParOf" srcId="{3A4008CD-F143-49D5-98E0-EC9DB619FBAD}" destId="{A20A0BDF-0BB9-463C-9CA2-450F3FB7B36A}" srcOrd="1" destOrd="0" presId="urn:microsoft.com/office/officeart/2005/8/layout/vList5"/>
    <dgm:cxn modelId="{500DF678-D077-4A63-B1D2-CBF8E36BFB17}" type="presParOf" srcId="{4F1475F1-51B7-4875-8F0C-BA1E761E2D3F}" destId="{DA3E7768-DDF2-49AF-9FF4-DEC240E7E729}" srcOrd="1" destOrd="0" presId="urn:microsoft.com/office/officeart/2005/8/layout/vList5"/>
    <dgm:cxn modelId="{E3BA7ED7-4F60-4506-BF6F-3944D6E40DDC}" type="presParOf" srcId="{4F1475F1-51B7-4875-8F0C-BA1E761E2D3F}" destId="{F18F9379-940B-4CDC-A9AD-FEC0F8A11F9F}" srcOrd="2" destOrd="0" presId="urn:microsoft.com/office/officeart/2005/8/layout/vList5"/>
    <dgm:cxn modelId="{70AAC2C7-F1C6-49BE-BBC2-EBE67BE0B39B}" type="presParOf" srcId="{F18F9379-940B-4CDC-A9AD-FEC0F8A11F9F}" destId="{64E799DB-C779-4E7B-A425-9A4F155F2C30}" srcOrd="0" destOrd="0" presId="urn:microsoft.com/office/officeart/2005/8/layout/vList5"/>
    <dgm:cxn modelId="{C7B55861-6583-4DF1-A362-2264EB60B60B}" type="presParOf" srcId="{F18F9379-940B-4CDC-A9AD-FEC0F8A11F9F}" destId="{E0012807-1906-4227-848D-5783CD45ED41}" srcOrd="1" destOrd="0" presId="urn:microsoft.com/office/officeart/2005/8/layout/vList5"/>
    <dgm:cxn modelId="{2CE0713A-7A99-4C27-9333-D5BED04381E0}" type="presParOf" srcId="{4F1475F1-51B7-4875-8F0C-BA1E761E2D3F}" destId="{5D820930-1C7A-4AA8-A9B9-7C143B54CAFF}" srcOrd="3" destOrd="0" presId="urn:microsoft.com/office/officeart/2005/8/layout/vList5"/>
    <dgm:cxn modelId="{52194AF2-1DFB-4AC2-BBDD-B4F10D75D530}" type="presParOf" srcId="{4F1475F1-51B7-4875-8F0C-BA1E761E2D3F}" destId="{4E693868-0498-42E6-9C97-ABB6DCAE20F3}" srcOrd="4" destOrd="0" presId="urn:microsoft.com/office/officeart/2005/8/layout/vList5"/>
    <dgm:cxn modelId="{135BBC5D-F121-42F1-8B23-57B9CB17561D}" type="presParOf" srcId="{4E693868-0498-42E6-9C97-ABB6DCAE20F3}" destId="{4BC8FDDF-C22F-4727-AF48-82C7569CF214}" srcOrd="0" destOrd="0" presId="urn:microsoft.com/office/officeart/2005/8/layout/vList5"/>
    <dgm:cxn modelId="{A436FC14-5823-405F-BC91-F7CEEF197DEA}" type="presParOf" srcId="{4E693868-0498-42E6-9C97-ABB6DCAE20F3}" destId="{C008D30A-1B7D-4C17-AE95-472F20DD54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F8D00-6A8F-41D3-8B7D-8DE8159954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08284F-D1BD-4CA9-A6A4-3F2F575BAFAC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Текущий </a:t>
          </a:r>
        </a:p>
        <a:p>
          <a:pPr algn="ctr"/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финансовый год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Dotum" panose="020B0600000101010101" pitchFamily="34" charset="-127"/>
            <a:cs typeface="Arial" panose="020B0604020202020204" pitchFamily="34" charset="0"/>
          </a:endParaRPr>
        </a:p>
      </dgm:t>
    </dgm:pt>
    <dgm:pt modelId="{06FD7AB2-67E2-4BDE-810A-DBD92CB8D7A7}" type="parTrans" cxnId="{03B30739-C709-4BC2-83FF-80E9A09AB4A6}">
      <dgm:prSet/>
      <dgm:spPr/>
      <dgm:t>
        <a:bodyPr/>
        <a:lstStyle/>
        <a:p>
          <a:pPr algn="ctr"/>
          <a:endParaRPr lang="ru-RU"/>
        </a:p>
      </dgm:t>
    </dgm:pt>
    <dgm:pt modelId="{FDDE4223-E62E-447A-AC7D-DB5A2FC7ACDB}" type="sibTrans" cxnId="{03B30739-C709-4BC2-83FF-80E9A09AB4A6}">
      <dgm:prSet/>
      <dgm:spPr/>
      <dgm:t>
        <a:bodyPr/>
        <a:lstStyle/>
        <a:p>
          <a:pPr algn="ctr"/>
          <a:endParaRPr lang="ru-RU"/>
        </a:p>
      </dgm:t>
    </dgm:pt>
    <dgm:pt modelId="{1C78695C-4FB3-4148-AFF1-8B5B054EE69A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</a:r>
          <a:endParaRPr lang="ru-RU" sz="1600" i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79C9A-F313-4C29-AE1D-D523CD5AB2F2}" type="parTrans" cxnId="{E20A53D9-F693-41B0-9DE2-862B41014843}">
      <dgm:prSet/>
      <dgm:spPr/>
      <dgm:t>
        <a:bodyPr/>
        <a:lstStyle/>
        <a:p>
          <a:pPr algn="ctr"/>
          <a:endParaRPr lang="ru-RU"/>
        </a:p>
      </dgm:t>
    </dgm:pt>
    <dgm:pt modelId="{97655616-FB9E-4738-8064-2A82489E1E38}" type="sibTrans" cxnId="{E20A53D9-F693-41B0-9DE2-862B41014843}">
      <dgm:prSet/>
      <dgm:spPr/>
      <dgm:t>
        <a:bodyPr/>
        <a:lstStyle/>
        <a:p>
          <a:pPr algn="ctr"/>
          <a:endParaRPr lang="ru-RU"/>
        </a:p>
      </dgm:t>
    </dgm:pt>
    <dgm:pt modelId="{EF329924-C03C-422F-982A-918CB918D0C5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Очередной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 финансовый год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C2DFF-273A-4605-83F4-32BF355125BF}" type="parTrans" cxnId="{53A73947-46EE-4962-AA5E-96B1A592E912}">
      <dgm:prSet/>
      <dgm:spPr/>
      <dgm:t>
        <a:bodyPr/>
        <a:lstStyle/>
        <a:p>
          <a:pPr algn="ctr"/>
          <a:endParaRPr lang="ru-RU"/>
        </a:p>
      </dgm:t>
    </dgm:pt>
    <dgm:pt modelId="{8BAF896F-EF28-421B-BA43-F972D4FC8AD4}" type="sibTrans" cxnId="{53A73947-46EE-4962-AA5E-96B1A592E912}">
      <dgm:prSet/>
      <dgm:spPr/>
      <dgm:t>
        <a:bodyPr/>
        <a:lstStyle/>
        <a:p>
          <a:pPr algn="ctr"/>
          <a:endParaRPr lang="ru-RU"/>
        </a:p>
      </dgm:t>
    </dgm:pt>
    <dgm:pt modelId="{9F6F626B-5803-418E-8188-F499CAEF4C1E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год, следующий за текущим финансовым годом</a:t>
          </a:r>
          <a:endParaRPr lang="ru-RU" sz="1600" i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20F110-D9FE-4EF8-8C7E-EA6FE24B93AC}" type="parTrans" cxnId="{50C58F2B-46BE-468F-8828-97D3126028B5}">
      <dgm:prSet/>
      <dgm:spPr/>
      <dgm:t>
        <a:bodyPr/>
        <a:lstStyle/>
        <a:p>
          <a:pPr algn="ctr"/>
          <a:endParaRPr lang="ru-RU"/>
        </a:p>
      </dgm:t>
    </dgm:pt>
    <dgm:pt modelId="{7ED0BB84-4F4C-4E7D-8E4E-99EF0BE5D133}" type="sibTrans" cxnId="{50C58F2B-46BE-468F-8828-97D3126028B5}">
      <dgm:prSet/>
      <dgm:spPr/>
      <dgm:t>
        <a:bodyPr/>
        <a:lstStyle/>
        <a:p>
          <a:pPr algn="ctr"/>
          <a:endParaRPr lang="ru-RU"/>
        </a:p>
      </dgm:t>
    </dgm:pt>
    <dgm:pt modelId="{485D7696-68F9-422C-AAA2-5CE759A0E851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Плановый период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6984179-9BD0-4F1C-B452-093C2FE5FAAF}" type="parTrans" cxnId="{FF7A2A4E-48F9-48CF-AF54-1B4ABA6177B5}">
      <dgm:prSet/>
      <dgm:spPr/>
      <dgm:t>
        <a:bodyPr/>
        <a:lstStyle/>
        <a:p>
          <a:pPr algn="ctr"/>
          <a:endParaRPr lang="ru-RU"/>
        </a:p>
      </dgm:t>
    </dgm:pt>
    <dgm:pt modelId="{EFCF3611-3AC5-4367-852C-34BD3FB23916}" type="sibTrans" cxnId="{FF7A2A4E-48F9-48CF-AF54-1B4ABA6177B5}">
      <dgm:prSet/>
      <dgm:spPr/>
      <dgm:t>
        <a:bodyPr/>
        <a:lstStyle/>
        <a:p>
          <a:pPr algn="ctr"/>
          <a:endParaRPr lang="ru-RU"/>
        </a:p>
      </dgm:t>
    </dgm:pt>
    <dgm:pt modelId="{0D15B0A0-5A5A-48EE-A17F-AA9624C5B381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два финансовых года, следующие за очередным финансовым годом</a:t>
          </a:r>
          <a:endParaRPr lang="ru-RU" sz="1600" i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4712A-3C9A-48D2-B3E9-23782D46176D}" type="parTrans" cxnId="{B7F6A7B0-BBF9-4A89-B7C3-B6CA1D0FFA85}">
      <dgm:prSet/>
      <dgm:spPr/>
      <dgm:t>
        <a:bodyPr/>
        <a:lstStyle/>
        <a:p>
          <a:pPr algn="ctr"/>
          <a:endParaRPr lang="ru-RU"/>
        </a:p>
      </dgm:t>
    </dgm:pt>
    <dgm:pt modelId="{7F59D807-BAD9-47B3-8D3D-19CE7A80EA6F}" type="sibTrans" cxnId="{B7F6A7B0-BBF9-4A89-B7C3-B6CA1D0FFA85}">
      <dgm:prSet/>
      <dgm:spPr/>
      <dgm:t>
        <a:bodyPr/>
        <a:lstStyle/>
        <a:p>
          <a:pPr algn="ctr"/>
          <a:endParaRPr lang="ru-RU"/>
        </a:p>
      </dgm:t>
    </dgm:pt>
    <dgm:pt modelId="{9E1A6993-409C-42F1-8B5D-E8C47931C667}" type="pres">
      <dgm:prSet presAssocID="{1F3F8D00-6A8F-41D3-8B7D-8DE8159954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508A4-8562-445D-917B-43F9F3E5D262}" type="pres">
      <dgm:prSet presAssocID="{3608284F-D1BD-4CA9-A6A4-3F2F575BAFAC}" presName="linNode" presStyleCnt="0"/>
      <dgm:spPr/>
    </dgm:pt>
    <dgm:pt modelId="{988F8B85-F9DA-4E5B-ADF1-718D060EB49A}" type="pres">
      <dgm:prSet presAssocID="{3608284F-D1BD-4CA9-A6A4-3F2F575BAFA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67885-CB54-451D-BBE2-4F500F681EF1}" type="pres">
      <dgm:prSet presAssocID="{3608284F-D1BD-4CA9-A6A4-3F2F575BAFA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49CD7-8FF6-4D8F-A116-4A6997BEDD18}" type="pres">
      <dgm:prSet presAssocID="{FDDE4223-E62E-447A-AC7D-DB5A2FC7ACDB}" presName="sp" presStyleCnt="0"/>
      <dgm:spPr/>
    </dgm:pt>
    <dgm:pt modelId="{238E0FD3-411A-4B07-BDB7-F5EC75C59968}" type="pres">
      <dgm:prSet presAssocID="{EF329924-C03C-422F-982A-918CB918D0C5}" presName="linNode" presStyleCnt="0"/>
      <dgm:spPr/>
    </dgm:pt>
    <dgm:pt modelId="{A3F00F54-DA83-4CE2-A63B-A6F051511891}" type="pres">
      <dgm:prSet presAssocID="{EF329924-C03C-422F-982A-918CB918D0C5}" presName="parentText" presStyleLbl="node1" presStyleIdx="1" presStyleCnt="3" custScaleY="769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F4C72-119F-41CB-BD77-D84BDB79EB96}" type="pres">
      <dgm:prSet presAssocID="{EF329924-C03C-422F-982A-918CB918D0C5}" presName="descendantText" presStyleLbl="alignAccFollowNode1" presStyleIdx="1" presStyleCnt="3" custScaleY="73406" custLinFactNeighborX="-246" custLinFactNeighborY="2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87C39-CDB8-4968-B679-C1A2B0249EA6}" type="pres">
      <dgm:prSet presAssocID="{8BAF896F-EF28-421B-BA43-F972D4FC8AD4}" presName="sp" presStyleCnt="0"/>
      <dgm:spPr/>
    </dgm:pt>
    <dgm:pt modelId="{CBD212B9-40C9-4B5B-A97F-14E9E523174C}" type="pres">
      <dgm:prSet presAssocID="{485D7696-68F9-422C-AAA2-5CE759A0E851}" presName="linNode" presStyleCnt="0"/>
      <dgm:spPr/>
    </dgm:pt>
    <dgm:pt modelId="{3BEC4332-D7B9-498C-95AF-07516F7C4B7F}" type="pres">
      <dgm:prSet presAssocID="{485D7696-68F9-422C-AAA2-5CE759A0E851}" presName="parentText" presStyleLbl="node1" presStyleIdx="2" presStyleCnt="3" custScaleY="87030" custLinFactNeighborX="-43" custLinFactNeighborY="53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2C069-48F3-49DB-90B8-19C26600BC17}" type="pres">
      <dgm:prSet presAssocID="{485D7696-68F9-422C-AAA2-5CE759A0E851}" presName="descendantText" presStyleLbl="alignAccFollowNode1" presStyleIdx="2" presStyleCnt="3" custScaleY="77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A53D9-F693-41B0-9DE2-862B41014843}" srcId="{3608284F-D1BD-4CA9-A6A4-3F2F575BAFAC}" destId="{1C78695C-4FB3-4148-AFF1-8B5B054EE69A}" srcOrd="0" destOrd="0" parTransId="{E7479C9A-F313-4C29-AE1D-D523CD5AB2F2}" sibTransId="{97655616-FB9E-4738-8064-2A82489E1E38}"/>
    <dgm:cxn modelId="{03B30739-C709-4BC2-83FF-80E9A09AB4A6}" srcId="{1F3F8D00-6A8F-41D3-8B7D-8DE81599548C}" destId="{3608284F-D1BD-4CA9-A6A4-3F2F575BAFAC}" srcOrd="0" destOrd="0" parTransId="{06FD7AB2-67E2-4BDE-810A-DBD92CB8D7A7}" sibTransId="{FDDE4223-E62E-447A-AC7D-DB5A2FC7ACDB}"/>
    <dgm:cxn modelId="{53A73947-46EE-4962-AA5E-96B1A592E912}" srcId="{1F3F8D00-6A8F-41D3-8B7D-8DE81599548C}" destId="{EF329924-C03C-422F-982A-918CB918D0C5}" srcOrd="1" destOrd="0" parTransId="{CD5C2DFF-273A-4605-83F4-32BF355125BF}" sibTransId="{8BAF896F-EF28-421B-BA43-F972D4FC8AD4}"/>
    <dgm:cxn modelId="{B7F6A7B0-BBF9-4A89-B7C3-B6CA1D0FFA85}" srcId="{485D7696-68F9-422C-AAA2-5CE759A0E851}" destId="{0D15B0A0-5A5A-48EE-A17F-AA9624C5B381}" srcOrd="0" destOrd="0" parTransId="{BDF4712A-3C9A-48D2-B3E9-23782D46176D}" sibTransId="{7F59D807-BAD9-47B3-8D3D-19CE7A80EA6F}"/>
    <dgm:cxn modelId="{01C492D6-7D32-41FE-A492-E4B19B91573A}" type="presOf" srcId="{0D15B0A0-5A5A-48EE-A17F-AA9624C5B381}" destId="{CF92C069-48F3-49DB-90B8-19C26600BC17}" srcOrd="0" destOrd="0" presId="urn:microsoft.com/office/officeart/2005/8/layout/vList5"/>
    <dgm:cxn modelId="{4FBAEAEE-700D-4B85-A9C1-0DA8AB2D081A}" type="presOf" srcId="{485D7696-68F9-422C-AAA2-5CE759A0E851}" destId="{3BEC4332-D7B9-498C-95AF-07516F7C4B7F}" srcOrd="0" destOrd="0" presId="urn:microsoft.com/office/officeart/2005/8/layout/vList5"/>
    <dgm:cxn modelId="{ECDCF792-0510-48B9-B470-5636DAB5CC05}" type="presOf" srcId="{9F6F626B-5803-418E-8188-F499CAEF4C1E}" destId="{14CF4C72-119F-41CB-BD77-D84BDB79EB96}" srcOrd="0" destOrd="0" presId="urn:microsoft.com/office/officeart/2005/8/layout/vList5"/>
    <dgm:cxn modelId="{12ECBE4D-7E75-43F5-BF70-F0FC9AA8AE20}" type="presOf" srcId="{1C78695C-4FB3-4148-AFF1-8B5B054EE69A}" destId="{7C567885-CB54-451D-BBE2-4F500F681EF1}" srcOrd="0" destOrd="0" presId="urn:microsoft.com/office/officeart/2005/8/layout/vList5"/>
    <dgm:cxn modelId="{162F29B6-A887-42B0-BF1B-E14C457ACF8F}" type="presOf" srcId="{EF329924-C03C-422F-982A-918CB918D0C5}" destId="{A3F00F54-DA83-4CE2-A63B-A6F051511891}" srcOrd="0" destOrd="0" presId="urn:microsoft.com/office/officeart/2005/8/layout/vList5"/>
    <dgm:cxn modelId="{FF7A2A4E-48F9-48CF-AF54-1B4ABA6177B5}" srcId="{1F3F8D00-6A8F-41D3-8B7D-8DE81599548C}" destId="{485D7696-68F9-422C-AAA2-5CE759A0E851}" srcOrd="2" destOrd="0" parTransId="{66984179-9BD0-4F1C-B452-093C2FE5FAAF}" sibTransId="{EFCF3611-3AC5-4367-852C-34BD3FB23916}"/>
    <dgm:cxn modelId="{50C58F2B-46BE-468F-8828-97D3126028B5}" srcId="{EF329924-C03C-422F-982A-918CB918D0C5}" destId="{9F6F626B-5803-418E-8188-F499CAEF4C1E}" srcOrd="0" destOrd="0" parTransId="{DC20F110-D9FE-4EF8-8C7E-EA6FE24B93AC}" sibTransId="{7ED0BB84-4F4C-4E7D-8E4E-99EF0BE5D133}"/>
    <dgm:cxn modelId="{8E299692-B66C-4647-A03E-8EAD8FFCD537}" type="presOf" srcId="{3608284F-D1BD-4CA9-A6A4-3F2F575BAFAC}" destId="{988F8B85-F9DA-4E5B-ADF1-718D060EB49A}" srcOrd="0" destOrd="0" presId="urn:microsoft.com/office/officeart/2005/8/layout/vList5"/>
    <dgm:cxn modelId="{A66C25BD-FA9E-47E1-92D1-880DCFA972E6}" type="presOf" srcId="{1F3F8D00-6A8F-41D3-8B7D-8DE81599548C}" destId="{9E1A6993-409C-42F1-8B5D-E8C47931C667}" srcOrd="0" destOrd="0" presId="urn:microsoft.com/office/officeart/2005/8/layout/vList5"/>
    <dgm:cxn modelId="{078EEBFC-81F5-4D2C-A406-E0F637FA6F95}" type="presParOf" srcId="{9E1A6993-409C-42F1-8B5D-E8C47931C667}" destId="{A26508A4-8562-445D-917B-43F9F3E5D262}" srcOrd="0" destOrd="0" presId="urn:microsoft.com/office/officeart/2005/8/layout/vList5"/>
    <dgm:cxn modelId="{B7C9FBB2-BCEE-4229-95D1-38B0DAF202D3}" type="presParOf" srcId="{A26508A4-8562-445D-917B-43F9F3E5D262}" destId="{988F8B85-F9DA-4E5B-ADF1-718D060EB49A}" srcOrd="0" destOrd="0" presId="urn:microsoft.com/office/officeart/2005/8/layout/vList5"/>
    <dgm:cxn modelId="{827709BB-1D03-4557-8391-987111010DD3}" type="presParOf" srcId="{A26508A4-8562-445D-917B-43F9F3E5D262}" destId="{7C567885-CB54-451D-BBE2-4F500F681EF1}" srcOrd="1" destOrd="0" presId="urn:microsoft.com/office/officeart/2005/8/layout/vList5"/>
    <dgm:cxn modelId="{9BAECAFA-3468-4560-8CDF-A1DCD0F66073}" type="presParOf" srcId="{9E1A6993-409C-42F1-8B5D-E8C47931C667}" destId="{10649CD7-8FF6-4D8F-A116-4A6997BEDD18}" srcOrd="1" destOrd="0" presId="urn:microsoft.com/office/officeart/2005/8/layout/vList5"/>
    <dgm:cxn modelId="{C7EBD07E-3C08-4939-B51F-0B81D5ED3835}" type="presParOf" srcId="{9E1A6993-409C-42F1-8B5D-E8C47931C667}" destId="{238E0FD3-411A-4B07-BDB7-F5EC75C59968}" srcOrd="2" destOrd="0" presId="urn:microsoft.com/office/officeart/2005/8/layout/vList5"/>
    <dgm:cxn modelId="{06034B47-23B2-42C0-A928-1BE5566D3B17}" type="presParOf" srcId="{238E0FD3-411A-4B07-BDB7-F5EC75C59968}" destId="{A3F00F54-DA83-4CE2-A63B-A6F051511891}" srcOrd="0" destOrd="0" presId="urn:microsoft.com/office/officeart/2005/8/layout/vList5"/>
    <dgm:cxn modelId="{2A16AC91-1668-4ABF-9402-E687D8660F51}" type="presParOf" srcId="{238E0FD3-411A-4B07-BDB7-F5EC75C59968}" destId="{14CF4C72-119F-41CB-BD77-D84BDB79EB96}" srcOrd="1" destOrd="0" presId="urn:microsoft.com/office/officeart/2005/8/layout/vList5"/>
    <dgm:cxn modelId="{F5CC2788-5715-4839-A1B0-731F948AC4DB}" type="presParOf" srcId="{9E1A6993-409C-42F1-8B5D-E8C47931C667}" destId="{26387C39-CDB8-4968-B679-C1A2B0249EA6}" srcOrd="3" destOrd="0" presId="urn:microsoft.com/office/officeart/2005/8/layout/vList5"/>
    <dgm:cxn modelId="{12E2F4B1-1ADE-4642-9600-900F0AE51BAE}" type="presParOf" srcId="{9E1A6993-409C-42F1-8B5D-E8C47931C667}" destId="{CBD212B9-40C9-4B5B-A97F-14E9E523174C}" srcOrd="4" destOrd="0" presId="urn:microsoft.com/office/officeart/2005/8/layout/vList5"/>
    <dgm:cxn modelId="{1C2997CA-06E2-4AFA-9CCE-CE5BC8D0959C}" type="presParOf" srcId="{CBD212B9-40C9-4B5B-A97F-14E9E523174C}" destId="{3BEC4332-D7B9-498C-95AF-07516F7C4B7F}" srcOrd="0" destOrd="0" presId="urn:microsoft.com/office/officeart/2005/8/layout/vList5"/>
    <dgm:cxn modelId="{E83966F4-760C-4586-AF33-536538E70C57}" type="presParOf" srcId="{CBD212B9-40C9-4B5B-A97F-14E9E523174C}" destId="{CF92C069-48F3-49DB-90B8-19C26600BC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823FD-72CF-436B-9658-357A20DCDB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D7A305-16CC-42BD-AC0A-D1B9A3FB2418}" type="pres">
      <dgm:prSet presAssocID="{FA4823FD-72CF-436B-9658-357A20DCDB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E151C-77EB-4910-9C7A-5A7402A580E6}" type="presOf" srcId="{FA4823FD-72CF-436B-9658-357A20DCDB22}" destId="{ADD7A305-16CC-42BD-AC0A-D1B9A3FB241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A0BDF-0BB9-463C-9CA2-450F3FB7B36A}">
      <dsp:nvSpPr>
        <dsp:cNvPr id="0" name=""/>
        <dsp:cNvSpPr/>
      </dsp:nvSpPr>
      <dsp:spPr>
        <a:xfrm rot="5400000">
          <a:off x="7261887" y="-2995251"/>
          <a:ext cx="1077904" cy="7341966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это форма образования и расходования денежных средств, предназначенных для финансового  обеспечения задач и функций государства и местного самоуправления</a:t>
          </a:r>
          <a:endParaRPr lang="ru-RU" sz="1600" b="0" i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29857" y="189398"/>
        <a:ext cx="7289347" cy="972666"/>
      </dsp:txXfrm>
    </dsp:sp>
    <dsp:sp modelId="{4D52DA3A-7D59-4351-8B7B-496C1B81CEE1}">
      <dsp:nvSpPr>
        <dsp:cNvPr id="0" name=""/>
        <dsp:cNvSpPr/>
      </dsp:nvSpPr>
      <dsp:spPr>
        <a:xfrm>
          <a:off x="23420" y="0"/>
          <a:ext cx="4129856" cy="134738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194" y="65774"/>
        <a:ext cx="3998308" cy="1215832"/>
      </dsp:txXfrm>
    </dsp:sp>
    <dsp:sp modelId="{E0012807-1906-4227-848D-5783CD45ED41}">
      <dsp:nvSpPr>
        <dsp:cNvPr id="0" name=""/>
        <dsp:cNvSpPr/>
      </dsp:nvSpPr>
      <dsp:spPr>
        <a:xfrm rot="5400000">
          <a:off x="7261887" y="-1580501"/>
          <a:ext cx="1077904" cy="7341966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i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29857" y="1604148"/>
        <a:ext cx="7289347" cy="972666"/>
      </dsp:txXfrm>
    </dsp:sp>
    <dsp:sp modelId="{64E799DB-C779-4E7B-A425-9A4F155F2C30}">
      <dsp:nvSpPr>
        <dsp:cNvPr id="0" name=""/>
        <dsp:cNvSpPr/>
      </dsp:nvSpPr>
      <dsp:spPr>
        <a:xfrm>
          <a:off x="0" y="1433472"/>
          <a:ext cx="4129856" cy="134738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Бюджетные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ассигнования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774" y="1499246"/>
        <a:ext cx="3998308" cy="1215832"/>
      </dsp:txXfrm>
    </dsp:sp>
    <dsp:sp modelId="{C008D30A-1B7D-4C17-AE95-472F20DD5472}">
      <dsp:nvSpPr>
        <dsp:cNvPr id="0" name=""/>
        <dsp:cNvSpPr/>
      </dsp:nvSpPr>
      <dsp:spPr>
        <a:xfrm rot="5400000">
          <a:off x="7261887" y="-165751"/>
          <a:ext cx="1077904" cy="7341966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средства, предоставляемые одним бюджетом бюджетной системы Российской федерации другому бюджету</a:t>
          </a:r>
          <a:endParaRPr lang="ru-RU" sz="1600" i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129857" y="3018898"/>
        <a:ext cx="7289347" cy="972666"/>
      </dsp:txXfrm>
    </dsp:sp>
    <dsp:sp modelId="{4BC8FDDF-C22F-4727-AF48-82C7569CF214}">
      <dsp:nvSpPr>
        <dsp:cNvPr id="0" name=""/>
        <dsp:cNvSpPr/>
      </dsp:nvSpPr>
      <dsp:spPr>
        <a:xfrm>
          <a:off x="0" y="2831541"/>
          <a:ext cx="4129856" cy="134738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Межбюджетные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трансферты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774" y="2897315"/>
        <a:ext cx="3998308" cy="1215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67885-CB54-451D-BBE2-4F500F681EF1}">
      <dsp:nvSpPr>
        <dsp:cNvPr id="0" name=""/>
        <dsp:cNvSpPr/>
      </dsp:nvSpPr>
      <dsp:spPr>
        <a:xfrm rot="5400000">
          <a:off x="7292997" y="-2893992"/>
          <a:ext cx="1376738" cy="751187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</a:r>
          <a:endParaRPr lang="ru-RU" sz="1600" i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25430" y="240782"/>
        <a:ext cx="7444667" cy="1242324"/>
      </dsp:txXfrm>
    </dsp:sp>
    <dsp:sp modelId="{988F8B85-F9DA-4E5B-ADF1-718D060EB49A}">
      <dsp:nvSpPr>
        <dsp:cNvPr id="0" name=""/>
        <dsp:cNvSpPr/>
      </dsp:nvSpPr>
      <dsp:spPr>
        <a:xfrm>
          <a:off x="0" y="1482"/>
          <a:ext cx="4225429" cy="1720923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Текущий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финансовый год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Dotum" panose="020B0600000101010101" pitchFamily="34" charset="-127"/>
            <a:cs typeface="Arial" panose="020B0604020202020204" pitchFamily="34" charset="0"/>
          </a:endParaRPr>
        </a:p>
      </dsp:txBody>
      <dsp:txXfrm>
        <a:off x="84009" y="85491"/>
        <a:ext cx="4057411" cy="1552905"/>
      </dsp:txXfrm>
    </dsp:sp>
    <dsp:sp modelId="{14CF4C72-119F-41CB-BD77-D84BDB79EB96}">
      <dsp:nvSpPr>
        <dsp:cNvPr id="0" name=""/>
        <dsp:cNvSpPr/>
      </dsp:nvSpPr>
      <dsp:spPr>
        <a:xfrm rot="5400000">
          <a:off x="7465667" y="-1251920"/>
          <a:ext cx="1010608" cy="751187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год, следующий за текущим финансовым годом</a:t>
          </a:r>
          <a:endParaRPr lang="ru-RU" sz="1600" i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15034" y="2048047"/>
        <a:ext cx="7462540" cy="911940"/>
      </dsp:txXfrm>
    </dsp:sp>
    <dsp:sp modelId="{A3F00F54-DA83-4CE2-A63B-A6F051511891}">
      <dsp:nvSpPr>
        <dsp:cNvPr id="0" name=""/>
        <dsp:cNvSpPr/>
      </dsp:nvSpPr>
      <dsp:spPr>
        <a:xfrm>
          <a:off x="0" y="1808452"/>
          <a:ext cx="4225429" cy="1324439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Очередной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 финансовый год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654" y="1873106"/>
        <a:ext cx="4096121" cy="1195131"/>
      </dsp:txXfrm>
    </dsp:sp>
    <dsp:sp modelId="{CF92C069-48F3-49DB-90B8-19C26600BC17}">
      <dsp:nvSpPr>
        <dsp:cNvPr id="0" name=""/>
        <dsp:cNvSpPr/>
      </dsp:nvSpPr>
      <dsp:spPr>
        <a:xfrm rot="5400000">
          <a:off x="7450867" y="211861"/>
          <a:ext cx="1060997" cy="751187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два финансовых года, следующие за очередным финансовым годом</a:t>
          </a:r>
          <a:endParaRPr lang="ru-RU" sz="1600" i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25429" y="3489093"/>
        <a:ext cx="7460080" cy="957409"/>
      </dsp:txXfrm>
    </dsp:sp>
    <dsp:sp modelId="{3BEC4332-D7B9-498C-95AF-07516F7C4B7F}">
      <dsp:nvSpPr>
        <dsp:cNvPr id="0" name=""/>
        <dsp:cNvSpPr/>
      </dsp:nvSpPr>
      <dsp:spPr>
        <a:xfrm>
          <a:off x="0" y="3220421"/>
          <a:ext cx="4225429" cy="1497719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rPr>
            <a:t>Плановый период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3113" y="3293534"/>
        <a:ext cx="4079203" cy="1351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BE72E-8928-4D44-8D37-0D19AD334C5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9BB8C-5EA2-4D70-A978-225AF0D1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4211-6B76-4888-A1BF-7B94D014610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8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4DB-2864-413D-9F11-7AC9BD01FC5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8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4DB-2864-413D-9F11-7AC9BD01FC5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9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E4DB-2864-413D-9F11-7AC9BD01FC5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4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376" y="908720"/>
            <a:ext cx="1022513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281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БЮДЖЕТ ДЛЯ ГРАЖДАН</a:t>
            </a:r>
          </a:p>
          <a:p>
            <a:pPr algn="ctr"/>
            <a:endParaRPr lang="ru-RU" sz="2700" b="1" spc="169" dirty="0">
              <a:solidFill>
                <a:srgbClr val="FFC00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ru-RU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ПО ПРОЕКТУ БЮДЖЕТА </a:t>
            </a:r>
            <a:br>
              <a:rPr lang="ru-RU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МУНИЦИПАЛЬНОГО ОБРАЗОВАНИЯ </a:t>
            </a:r>
            <a:r>
              <a:rPr lang="ru-RU" sz="2800" b="1" spc="169" dirty="0" smtClean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ПЧЕВСКОЕ </a:t>
            </a:r>
            <a:r>
              <a:rPr lang="ru-RU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СЕЛЬСКОЕ ПОСЕЛЕНИЕ </a:t>
            </a:r>
            <a:br>
              <a:rPr lang="ru-RU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КИРИШСКОГО МУНИЦИПАЛЬНОГО РАЙОНА ЛЕНИНГРАДСКОЙ ОБЛАСТИ</a:t>
            </a:r>
            <a:r>
              <a:rPr lang="en-US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en-US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НА </a:t>
            </a:r>
            <a:r>
              <a:rPr lang="ru-RU" sz="36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2024</a:t>
            </a:r>
            <a:r>
              <a:rPr lang="ru-RU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ГОД И НА ПЛАНОВЫЙ ПЕРИОД </a:t>
            </a:r>
            <a:br>
              <a:rPr lang="ru-RU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36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2025</a:t>
            </a:r>
            <a:r>
              <a:rPr lang="ru-RU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и </a:t>
            </a:r>
            <a:r>
              <a:rPr lang="ru-RU" sz="36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2026</a:t>
            </a:r>
            <a:r>
              <a:rPr lang="ru-RU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ГОДОВ</a:t>
            </a:r>
            <a:br>
              <a:rPr lang="ru-RU" sz="2800" b="1" spc="169" dirty="0">
                <a:solidFill>
                  <a:srgbClr val="FFC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lang="ru-RU" sz="2800" b="1" spc="169" dirty="0">
              <a:solidFill>
                <a:srgbClr val="FFC00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66330" y="5697252"/>
            <a:ext cx="1200150" cy="139778"/>
          </a:xfrm>
        </p:spPr>
        <p:txBody>
          <a:bodyPr/>
          <a:lstStyle/>
          <a:p>
            <a:fld id="{725C68B6-61C2-468F-89AB-4B9F7531AA68}" type="slidenum">
              <a:rPr lang="ru-RU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M:\Давидюк\БЮДЖЕТ ДЛЯ ГРАЖДАН\герб_пч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552" y="188640"/>
            <a:ext cx="89547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0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доходов бюджета за 2022-2026 годы, тыс. руб.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067559"/>
              </p:ext>
            </p:extLst>
          </p:nvPr>
        </p:nvGraphicFramePr>
        <p:xfrm>
          <a:off x="119336" y="836713"/>
          <a:ext cx="11833315" cy="588476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46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6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85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4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91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23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446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23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7575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7234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995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доходов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</a:t>
                      </a:r>
                      <a:r>
                        <a:rPr lang="ru-RU" sz="18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4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6 621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7 695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7 357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7 987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8 630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8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</a:t>
                      </a:r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физических лиц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1 267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1 304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1 344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3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имущество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1 671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1 829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1 834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имущества 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2 830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2 377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2 889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3 407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доходы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1 741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1 812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1 884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2 038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1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21 449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37 588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13 463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13 540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12 858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0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9 625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9 906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10 102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10 179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9 497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3 690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14 193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65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МБТ</a:t>
                      </a:r>
                      <a:endParaRPr lang="ru-RU" sz="14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7 979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13 294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3 361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3 361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3 361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b="0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9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4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28 070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45 283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20 820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21 527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21 488</a:t>
                      </a:r>
                      <a:endParaRPr lang="ru-RU" sz="16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1600" b="1" i="1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4" marR="9004" marT="6753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8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0" y="164085"/>
            <a:ext cx="3949183" cy="1754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3543" y="214089"/>
            <a:ext cx="6786754" cy="99983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доходов бюджета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2023 - 2024 годы (тыс. руб.)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5156664"/>
              </p:ext>
            </p:extLst>
          </p:nvPr>
        </p:nvGraphicFramePr>
        <p:xfrm>
          <a:off x="695400" y="1412776"/>
          <a:ext cx="11017224" cy="530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09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551" y="236892"/>
            <a:ext cx="7332632" cy="901224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Структура налоговых и неналоговых доходов бюджета на 2023-2024 годы (тыс. руб./%)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79742207"/>
              </p:ext>
            </p:extLst>
          </p:nvPr>
        </p:nvGraphicFramePr>
        <p:xfrm>
          <a:off x="263352" y="1628801"/>
          <a:ext cx="6318702" cy="509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21789915"/>
              </p:ext>
            </p:extLst>
          </p:nvPr>
        </p:nvGraphicFramePr>
        <p:xfrm>
          <a:off x="6217513" y="1970839"/>
          <a:ext cx="5690883" cy="462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78011" y="1362737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/ 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7 695</a:t>
            </a:r>
            <a:endParaRPr lang="ru-RU" sz="20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48796" y="1353376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/ </a:t>
            </a: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7 357</a:t>
            </a:r>
            <a:endParaRPr lang="ru-RU" sz="20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5951984" y="1362737"/>
            <a:ext cx="630070" cy="4370519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84" y="316544"/>
            <a:ext cx="9289032" cy="104211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по программным и непрограммным направлениям деятельности  на 2023-2024 годы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(тыс. руб.)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09511081"/>
              </p:ext>
            </p:extLst>
          </p:nvPr>
        </p:nvGraphicFramePr>
        <p:xfrm>
          <a:off x="191344" y="1522331"/>
          <a:ext cx="5782539" cy="507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09591961"/>
              </p:ext>
            </p:extLst>
          </p:nvPr>
        </p:nvGraphicFramePr>
        <p:xfrm>
          <a:off x="6145042" y="1722386"/>
          <a:ext cx="5274306" cy="451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999656" y="3329991"/>
            <a:ext cx="1285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45 990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97927" y="3530046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20 870</a:t>
            </a:r>
            <a:endParaRPr lang="ru-RU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368" y="1522331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92544" y="1432100"/>
            <a:ext cx="790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096000" y="2091342"/>
            <a:ext cx="648032" cy="274181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6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431" y="292160"/>
            <a:ext cx="8503921" cy="80333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на 2023-2024 годы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(тыс. руб.)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64800" y="1390127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56049" y="1390127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20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5925916" y="1594191"/>
            <a:ext cx="569541" cy="3646249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87496100"/>
              </p:ext>
            </p:extLst>
          </p:nvPr>
        </p:nvGraphicFramePr>
        <p:xfrm>
          <a:off x="50656" y="1406542"/>
          <a:ext cx="5963290" cy="393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256851749"/>
              </p:ext>
            </p:extLst>
          </p:nvPr>
        </p:nvGraphicFramePr>
        <p:xfrm>
          <a:off x="6652206" y="1569992"/>
          <a:ext cx="5237000" cy="381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001431" y="3285109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45 990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01786" y="3485164"/>
            <a:ext cx="968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20 870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4873" y="5714935"/>
            <a:ext cx="7668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Национальная безопасность и правоохранительная деятельность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05727" y="6254910"/>
            <a:ext cx="455489" cy="1074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7334" y="5852662"/>
            <a:ext cx="408210" cy="1039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0" name="Прямоугольник 9"/>
          <p:cNvSpPr/>
          <p:nvPr/>
        </p:nvSpPr>
        <p:spPr>
          <a:xfrm>
            <a:off x="7540992" y="6595109"/>
            <a:ext cx="421136" cy="105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81273" y="6268354"/>
            <a:ext cx="405883" cy="87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2" name="Прямоугольник 11"/>
          <p:cNvSpPr/>
          <p:nvPr/>
        </p:nvSpPr>
        <p:spPr>
          <a:xfrm>
            <a:off x="3206963" y="6631405"/>
            <a:ext cx="463861" cy="1080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4" name="Прямоугольник 13"/>
          <p:cNvSpPr/>
          <p:nvPr/>
        </p:nvSpPr>
        <p:spPr>
          <a:xfrm>
            <a:off x="2612868" y="6140121"/>
            <a:ext cx="2861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Общегосударственные вопросы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62128" y="6462824"/>
            <a:ext cx="2335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экономика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05354" y="6116332"/>
            <a:ext cx="3154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9227" y="6497207"/>
            <a:ext cx="2792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социальную сферу</a:t>
            </a:r>
          </a:p>
        </p:txBody>
      </p:sp>
    </p:spTree>
    <p:extLst>
      <p:ext uri="{BB962C8B-B14F-4D97-AF65-F5344CB8AC3E}">
        <p14:creationId xmlns:p14="http://schemas.microsoft.com/office/powerpoint/2010/main" val="15987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81" y="184997"/>
            <a:ext cx="8280920" cy="85768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 в рамках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на 2024 год (тыс. руб.)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281515" y="6525344"/>
            <a:ext cx="1600200" cy="205383"/>
          </a:xfrm>
        </p:spPr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23674"/>
              </p:ext>
            </p:extLst>
          </p:nvPr>
        </p:nvGraphicFramePr>
        <p:xfrm>
          <a:off x="119336" y="1384017"/>
          <a:ext cx="11878963" cy="537118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373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3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Муниципальные программы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</a:t>
                      </a:r>
                      <a:r>
                        <a:rPr lang="ru-RU" sz="120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</a:t>
                      </a:r>
                      <a:endParaRPr lang="ru-RU" sz="120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общем объеме программных расходов (%)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1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физической культуры и спорта в муниципальном образовании Пчевское сельское поселение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ru-RU" sz="1800" b="1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культуры в муниципальном образовании Пчевское сельское поселение</a:t>
                      </a:r>
                      <a:endParaRPr lang="ru-RU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2 182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1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устойчивого функционирования и развития коммунальной и инженерной инфраструктуры и повышение энергоэффективности в муниципальном образовании Пчевское сельское поселение</a:t>
                      </a:r>
                      <a:endParaRPr lang="ru-RU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4 521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Безопасность на территории муниципального образования Пчевское сельское поселение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 и санитарное содержание территории муниципального образования Пчевское сельское поселение</a:t>
                      </a:r>
                      <a:endParaRPr lang="ru-RU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1 273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автомобильных дорог в муниципальном образовании Пчевское сельское поселение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1 619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1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качественным жильем граждан на территории муниципального образования Пчевское сельское поселение</a:t>
                      </a:r>
                      <a:endParaRPr lang="ru-RU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1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Стимулирование экономического развития муниципального образования Пчевское сельское поселение</a:t>
                      </a:r>
                      <a:endParaRPr lang="ru-RU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Устойчивое общественное развитие в муниципальном образовании Пчевское сельское поселение</a:t>
                      </a:r>
                      <a:endParaRPr lang="ru-RU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частей территории муниципального образования Пчевское сельское поселение</a:t>
                      </a:r>
                      <a:endParaRPr lang="ru-RU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ru-RU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920536" y="775242"/>
            <a:ext cx="949491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11 712</a:t>
            </a:r>
            <a:endParaRPr lang="ru-RU" sz="20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352" y="1956645"/>
            <a:ext cx="64225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направленные на создание условий для занятий физической культурой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спортом – </a:t>
            </a:r>
            <a:r>
              <a:rPr lang="ru-RU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 </a:t>
            </a:r>
            <a:r>
              <a:rPr lang="ru-RU" sz="16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16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484784"/>
            <a:ext cx="4926335" cy="283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8762" y="97231"/>
            <a:ext cx="10972800" cy="1290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физической культуры и спорта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муниципальном образовании Пчевское сельское поселение» </a:t>
            </a:r>
            <a:b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2" y="3717032"/>
            <a:ext cx="5148064" cy="290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69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55" y="1772945"/>
            <a:ext cx="5091228" cy="2738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322254"/>
            <a:ext cx="11031016" cy="99064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культуры в муниципальном образовании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Пчевское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2675" y="3547001"/>
            <a:ext cx="76840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направленные на создание условий для развития библиотечного дела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чтения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872" y="2607363"/>
            <a:ext cx="65384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направленные на создание условий для развития искусства 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творчества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2 035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2588" y="1436929"/>
            <a:ext cx="5429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по программе предусмотрено </a:t>
            </a:r>
            <a:r>
              <a:rPr lang="ru-RU" sz="20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2 182</a:t>
            </a:r>
            <a:r>
              <a:rPr lang="ru-RU" sz="1600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</a:t>
            </a:r>
            <a:endParaRPr lang="ru-RU" sz="1600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380743"/>
            <a:ext cx="5076695" cy="2477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3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369151" cy="122413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«Обеспечение устойчивого функционирования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развития коммунальной и инженерной инфраструктуры и повышение энергоэффективности в муниципальном образовании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Пчевское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2276872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Энергосбережение и повышение энергетической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(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организацию уличного освещения, техническое обслуживание и ремонт сетей инженерно-технического обеспечения электрической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энергией,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аварийное обслуживание сетей газоснабжения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4 521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421690"/>
            <a:ext cx="7920880" cy="312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ru-RU" sz="10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76672"/>
            <a:ext cx="9757267" cy="76013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«Безопасность муниципального образования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Пчевское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697" y="1884085"/>
            <a:ext cx="106418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чрезвычайных ситуаций, развитие гражданской обороны, защита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территорий от чрезвычайных ситуаций природного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техногенного характера,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пожарной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людей на водных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объектах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63" y="3637756"/>
            <a:ext cx="4724152" cy="295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637756"/>
            <a:ext cx="4839858" cy="2815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1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575" y="332657"/>
            <a:ext cx="5588833" cy="82559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Киришский муниципальный район Ленинградской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3243" y="5112827"/>
            <a:ext cx="232756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7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84" y="1412776"/>
            <a:ext cx="10105800" cy="472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6360" y="6328457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341" y="150789"/>
            <a:ext cx="10454192" cy="11179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санитарное содержание территории муниципального образования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Пчевское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336" y="2262345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3635" lvl="1" indent="-160735" algn="ctr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сельских территорий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01009"/>
            <a:ext cx="9903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 algn="ctr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благоустройство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758 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374" y="376283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 algn="ctr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ритуальных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содержание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кладбищ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9696" y="1380204"/>
            <a:ext cx="5487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по программе предусмотрено </a:t>
            </a:r>
            <a:r>
              <a:rPr lang="ru-RU" sz="20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1 273</a:t>
            </a:r>
            <a:r>
              <a:rPr lang="ru-RU" sz="1600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ru-RU" sz="10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4132166"/>
            <a:ext cx="5998032" cy="2725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8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32" y="214029"/>
            <a:ext cx="9845859" cy="125384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автомобильных дорог муниципального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Пчевское сельское поселение»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9963" y="1412060"/>
            <a:ext cx="5487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по программе предусмотрено </a:t>
            </a:r>
            <a:r>
              <a:rPr lang="ru-RU" sz="20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1 619</a:t>
            </a:r>
            <a:r>
              <a:rPr lang="ru-RU" sz="1600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028909"/>
            <a:ext cx="4506315" cy="2436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344" y="3129039"/>
            <a:ext cx="929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осуществления дорожной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770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344" y="2358130"/>
            <a:ext cx="71287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приведение в нормативное состояние автомобильных дорог общего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пользования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824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3721392"/>
            <a:ext cx="89862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технических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кадастровых паспортов на дороги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местного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значения в границах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поселения –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4537076"/>
            <a:ext cx="6840760" cy="20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4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498" y="375281"/>
            <a:ext cx="9181020" cy="106138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«Обеспечение качественным жильем граждан на территории муниципального образования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Пчевское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331" y="3178437"/>
            <a:ext cx="651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735" indent="-160735" algn="ctr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многоквартирных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домов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564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113" y="3834160"/>
            <a:ext cx="68805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функций в сфере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муниципальным жилищным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фондом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1" y="4189186"/>
            <a:ext cx="5108606" cy="2532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087833"/>
            <a:ext cx="3806288" cy="2429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106256" y="1599452"/>
            <a:ext cx="5273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по программе предусмотрено </a:t>
            </a:r>
            <a:r>
              <a:rPr lang="ru-RU" sz="20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856</a:t>
            </a:r>
            <a:r>
              <a:rPr lang="ru-RU" sz="1600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113" y="2530175"/>
            <a:ext cx="781512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надлежащей эксплуатации жилищного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фонда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262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ru-RU" sz="10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66" y="332656"/>
            <a:ext cx="9595066" cy="93610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«Стимулирование экономической активности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Пчевском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сельском поселении»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1870461"/>
            <a:ext cx="818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Социально-экономическое развитие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функционирования общественной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бани)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92" y="1340228"/>
            <a:ext cx="350100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168177"/>
            <a:ext cx="5688632" cy="291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02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«Устойчивое общественное развитие в муниципальном образовании Пчевское сельское поселение»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5400" y="1916832"/>
            <a:ext cx="69127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эффективного выполнения органами местного самоуправления своих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полномочий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224608"/>
            <a:ext cx="505524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40968"/>
            <a:ext cx="6071592" cy="294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14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1" y="218481"/>
            <a:ext cx="8799728" cy="98072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частей территории муниципального образования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Пчевского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поселения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995" y="2084288"/>
            <a:ext cx="74108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населенных пунктов муниципального образования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Пчевское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309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364" y="3135341"/>
            <a:ext cx="7482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административного центра муниципального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Пчевское сельское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поселение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573761"/>
            <a:ext cx="4507594" cy="257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951332"/>
            <a:ext cx="5380856" cy="259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919536" y="1173651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по программе предусмотрено </a:t>
            </a:r>
            <a:r>
              <a:rPr lang="ru-RU" sz="20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435 </a:t>
            </a:r>
            <a:r>
              <a:rPr lang="ru-RU" sz="1600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1600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394" y="252727"/>
            <a:ext cx="9083352" cy="50849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Непрограммные направления деятельности на 2024 год (тыс. руб.)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857988"/>
              </p:ext>
            </p:extLst>
          </p:nvPr>
        </p:nvGraphicFramePr>
        <p:xfrm>
          <a:off x="47328" y="1700809"/>
          <a:ext cx="12000656" cy="47525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314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6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8782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осуществление части полномочий по вопросам местного значения поселения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1 305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5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ежемесячное обеспечение к пенсиям муниципальных служащих</a:t>
                      </a:r>
                      <a:endParaRPr lang="ru-RU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ru-RU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9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Резервный фонд Администрации Пчевского сельского поселения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(изготовление) венков, цветов в целях возложения к памятникам и памятным знакам</a:t>
                      </a:r>
                      <a:endParaRPr lang="ru-RU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9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и проведение выборов в представительный орган муниципального образования</a:t>
                      </a:r>
                      <a:endParaRPr lang="ru-RU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723</a:t>
                      </a:r>
                      <a:endParaRPr lang="ru-RU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76520" y="1024213"/>
            <a:ext cx="825867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2 230</a:t>
            </a:r>
            <a:endParaRPr lang="ru-RU" sz="20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28827" y="6561020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333874"/>
            <a:ext cx="8143430" cy="103969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за счет средств дорожного фонда МО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Пчевское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поселение на 2024 год (тыс. руб.)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226" y="2196804"/>
            <a:ext cx="99802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и ремонт дорожного покрытия автомобильных дорог общего пользования местного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значения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1 148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482" y="2975523"/>
            <a:ext cx="99819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автомобильных дорог общего пользования местного значения и искусственных сооружений на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770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482" y="3807024"/>
            <a:ext cx="89018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5" indent="-160735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технических планов и кадастровых паспортов на дороги местного значения в границах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поселения – </a:t>
            </a:r>
            <a:r>
              <a:rPr lang="ru-RU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 </a:t>
            </a:r>
            <a:endParaRPr lang="ru-RU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78" y="1315128"/>
            <a:ext cx="56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предусмотрено </a:t>
            </a:r>
            <a:r>
              <a:rPr lang="ru-RU" sz="20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1 943</a:t>
            </a:r>
            <a:r>
              <a:rPr lang="ru-RU" sz="2000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1600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01" y="4448308"/>
            <a:ext cx="6315234" cy="227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ru-RU" sz="10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201905"/>
            <a:ext cx="9361040" cy="48605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предоставленные в 2024 году (тыс. руб.)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585168"/>
              </p:ext>
            </p:extLst>
          </p:nvPr>
        </p:nvGraphicFramePr>
        <p:xfrm>
          <a:off x="119336" y="1052736"/>
          <a:ext cx="11881320" cy="561662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862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8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1923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поселения, на осуществление внешнего муниципального финансового контроля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1 129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206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обеспечение проживающих в поселении и нуждающихся в жилых помещениях малоимущих граждан жилыми помещениями, 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 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участие в предупреждении и ликвидации последствий чрезвычайных ситуаций в границах поселения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1800" b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  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создание условий для обеспечения жителей поселения услугами связи, общественного питания, торговли и бытового обслуживания</a:t>
                      </a:r>
                      <a:endParaRPr lang="ru-RU" sz="12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1800" b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организацию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1800" b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 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создание условий для организации досуга и обеспечения жителей поселения услугами организаций культуры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2 035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2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организацию разработки правил  землепользования и застройки, выдаче разрешений на строительство, разрешений на ввод объектов в эксплуатацию при осуществлении строительства, реконструкции, капитального ремонта объектов капитального строительства, расположенных на территории поселения, резервированию и изъятию, в том числе путем выкупа, земельных участков в границах поселения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организацию ритуальных услуг и содержание мест захоронения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1800" b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ИМБТ на содействие в развитии сельскохозяйственного производства, создание условий для развития малого и среднего предпринимательства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ru-RU" sz="1800" b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</a:t>
                      </a:r>
                      <a:endParaRPr lang="ru-RU" sz="1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74789" y="457963"/>
            <a:ext cx="825867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20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137</a:t>
            </a:r>
            <a:endParaRPr lang="ru-RU" sz="2000" b="1" i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867056" y="6499465"/>
            <a:ext cx="2133600" cy="273844"/>
          </a:xfrm>
        </p:spPr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81401"/>
            <a:ext cx="8908504" cy="122413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Пчевское сельское поселение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Киришского муниципального района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5765" y="4725146"/>
            <a:ext cx="218330" cy="170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6" dirty="0"/>
              <a:t>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631992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площадь — 400,4 км².</a:t>
            </a:r>
          </a:p>
          <a:p>
            <a:pPr>
              <a:buClr>
                <a:srgbClr val="FF0000"/>
              </a:buClr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расположено в северной части Киришского муниципального района. </a:t>
            </a:r>
          </a:p>
          <a:p>
            <a:pPr>
              <a:buClr>
                <a:srgbClr val="FF0000"/>
              </a:buClr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Граничит: </a:t>
            </a:r>
          </a:p>
          <a:p>
            <a:pPr marL="0" lvl="1">
              <a:buClr>
                <a:srgbClr val="FF0000"/>
              </a:buCl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севере — с Волховским районом</a:t>
            </a:r>
          </a:p>
          <a:p>
            <a:pPr marL="0" lvl="1">
              <a:buClr>
                <a:srgbClr val="FF0000"/>
              </a:buCl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востоке и юге — с Пчевжинским сельским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поселением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buClr>
                <a:srgbClr val="FF0000"/>
              </a:buCl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юго-западе — с Киришским городским поселением </a:t>
            </a:r>
          </a:p>
          <a:p>
            <a:pPr marL="0" lvl="1">
              <a:buClr>
                <a:srgbClr val="FF0000"/>
              </a:buClr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западе — с Глажевским сельским поселением</a:t>
            </a:r>
          </a:p>
          <a:p>
            <a:pPr marL="0" lvl="1">
              <a:buClr>
                <a:srgbClr val="FF0000"/>
              </a:buClr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территории муниципального образования находится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buClr>
                <a:srgbClr val="FF0000"/>
              </a:buClr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населённых пунктов - деревень: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Пчева –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административный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центр, д. Витка, д. Городище, д. Дубняги, д. Дуняково,д. Иконово,</a:t>
            </a:r>
          </a:p>
          <a:p>
            <a:pPr marL="0" lvl="1">
              <a:buClr>
                <a:srgbClr val="FF0000"/>
              </a:buClr>
              <a:defRPr/>
            </a:pP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Мотохово, д. Новинка, д. Чирково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>
              <a:buClr>
                <a:srgbClr val="FF0000"/>
              </a:buClr>
              <a:defRPr/>
            </a:pP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buClr>
                <a:srgbClr val="FF0000"/>
              </a:buClr>
              <a:defRPr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1 330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93" y="1649570"/>
            <a:ext cx="4032448" cy="40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679" y="565788"/>
            <a:ext cx="5724636" cy="36454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бюджет для граждан?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224" y="1378978"/>
            <a:ext cx="1146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 для граждан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это документ, разрабатываемый и публикуемый в открытом доступе финансовым органом соответствующего публично-правового образования в целях предоставления гражданам актуальной информации о бюджете и отчете о его исполнении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объективной, заслуживающей доверия, доступной и простой для понимания форме.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62" y="2892617"/>
            <a:ext cx="4158462" cy="226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4" y="2892617"/>
            <a:ext cx="3797548" cy="244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24" y="4156356"/>
            <a:ext cx="5400600" cy="262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32872" y="5605841"/>
            <a:ext cx="2075597" cy="273844"/>
          </a:xfrm>
        </p:spPr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632440"/>
            <a:ext cx="5400600" cy="39717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и термины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0923723"/>
              </p:ext>
            </p:extLst>
          </p:nvPr>
        </p:nvGraphicFramePr>
        <p:xfrm>
          <a:off x="335359" y="2416388"/>
          <a:ext cx="11471823" cy="4180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396986"/>
            <a:ext cx="3838975" cy="146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10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593142"/>
            <a:ext cx="4837236" cy="408877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и термины </a:t>
            </a:r>
          </a:p>
        </p:txBody>
      </p:sp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4266043979"/>
              </p:ext>
            </p:extLst>
          </p:nvPr>
        </p:nvGraphicFramePr>
        <p:xfrm>
          <a:off x="191344" y="2003334"/>
          <a:ext cx="11737304" cy="4718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9" y="358332"/>
            <a:ext cx="4222114" cy="164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3717771" y="4533110"/>
          <a:ext cx="1527637" cy="68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83848" y="6492875"/>
            <a:ext cx="2844800" cy="365125"/>
          </a:xfrm>
        </p:spPr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1009895"/>
            <a:ext cx="7903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поступающие в бюджет денежные средства </a:t>
            </a:r>
            <a:endPara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выплачиваемые из бюджета денежные средства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35" y="2095357"/>
            <a:ext cx="4982032" cy="217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126398"/>
            <a:ext cx="4834114" cy="216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17549" y="1781565"/>
            <a:ext cx="5843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 расходов над доходами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1096" y="1748835"/>
            <a:ext cx="5715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Профицит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расходами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256" y="5344613"/>
            <a:ext cx="11466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ru-RU" sz="16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90965" y="5929388"/>
            <a:ext cx="988755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90965" y="4941168"/>
            <a:ext cx="988755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10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250" y="4482045"/>
            <a:ext cx="10704512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налогов, установленных Налоговым Кодексом Российской Федерации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3753" y="5092515"/>
            <a:ext cx="1053125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имущества, находящегося в муниципальной собственности, доходы от оказания платных услуг муниципальными казенными учреждениями, штрафы, санкции, возмещение ущерба, прочие неналоговые доходы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Calibri" panose="020F0502020204030204" pitchFamily="34" charset="0"/>
            </a:endParaRPr>
          </a:p>
          <a:p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6484" y="6073351"/>
            <a:ext cx="10526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которые поступают в бюджет от других бюджетов бюджетной системы Российской Федерации, а также безвозмездные перечисления от физических и юридических лиц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329848"/>
            <a:ext cx="4143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и термины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732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09728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БЮДЖЕТНОГО ПРОЦЕССА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416" y="12687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ru-RU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проекта бюджета на очередной финансовый год и плановый период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498" y="23902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проекта бюджета на очередной финансовый год и плановый период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2498" y="35116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ru-RU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проекта бюджета на очередной финансовый год и плановый 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783" y="4463827"/>
            <a:ext cx="5294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бюджета в текущем финансовом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3782" y="5301208"/>
            <a:ext cx="6384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ru-RU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отчета об исполнении бюджета предыдущего года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613295"/>
            <a:ext cx="4824536" cy="36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04664"/>
            <a:ext cx="5290144" cy="93723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бюджета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46110"/>
              </p:ext>
            </p:extLst>
          </p:nvPr>
        </p:nvGraphicFramePr>
        <p:xfrm>
          <a:off x="312541" y="1538355"/>
          <a:ext cx="11525828" cy="51831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81457">
                  <a:extLst>
                    <a:ext uri="{9D8B030D-6E8A-4147-A177-3AD203B41FA5}">
                      <a16:colId xmlns:a16="http://schemas.microsoft.com/office/drawing/2014/main" xmlns="" val="951142239"/>
                    </a:ext>
                  </a:extLst>
                </a:gridCol>
                <a:gridCol w="2881457">
                  <a:extLst>
                    <a:ext uri="{9D8B030D-6E8A-4147-A177-3AD203B41FA5}">
                      <a16:colId xmlns:a16="http://schemas.microsoft.com/office/drawing/2014/main" xmlns="" val="3195673662"/>
                    </a:ext>
                  </a:extLst>
                </a:gridCol>
                <a:gridCol w="2881457">
                  <a:extLst>
                    <a:ext uri="{9D8B030D-6E8A-4147-A177-3AD203B41FA5}">
                      <a16:colId xmlns:a16="http://schemas.microsoft.com/office/drawing/2014/main" xmlns="" val="2396112091"/>
                    </a:ext>
                  </a:extLst>
                </a:gridCol>
                <a:gridCol w="2881457">
                  <a:extLst>
                    <a:ext uri="{9D8B030D-6E8A-4147-A177-3AD203B41FA5}">
                      <a16:colId xmlns:a16="http://schemas.microsoft.com/office/drawing/2014/main" xmlns="" val="62123910"/>
                    </a:ext>
                  </a:extLst>
                </a:gridCol>
              </a:tblGrid>
              <a:tr h="38045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2024</a:t>
                      </a:r>
                      <a:endParaRPr lang="ru-RU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2025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2026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xmlns="" val="3161111393"/>
                  </a:ext>
                </a:extLst>
              </a:tr>
              <a:tr h="807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20 820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21 527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21 488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xmlns="" val="3418388659"/>
                  </a:ext>
                </a:extLst>
              </a:tr>
              <a:tr h="563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собственные</a:t>
                      </a:r>
                    </a:p>
                    <a:p>
                      <a:pPr algn="ctr"/>
                      <a:endParaRPr lang="ru-RU" sz="1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7 357</a:t>
                      </a:r>
                      <a:endParaRPr lang="ru-RU" sz="20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7 987</a:t>
                      </a:r>
                      <a:endParaRPr lang="ru-RU" sz="20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8 630</a:t>
                      </a:r>
                      <a:endParaRPr lang="ru-RU" sz="20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xmlns="" val="4255980432"/>
                  </a:ext>
                </a:extLst>
              </a:tr>
              <a:tr h="563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Расходы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20 870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22 010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22 006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xmlns="" val="3716422954"/>
                  </a:ext>
                </a:extLst>
              </a:tr>
              <a:tr h="563051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8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т. ч. межбюджетные трансферты</a:t>
                      </a:r>
                      <a:endParaRPr lang="ru-RU" sz="1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4 137</a:t>
                      </a:r>
                      <a:endParaRPr lang="ru-RU" sz="20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4 303</a:t>
                      </a:r>
                      <a:endParaRPr lang="ru-RU" sz="20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4 475</a:t>
                      </a:r>
                      <a:endParaRPr lang="ru-RU" sz="20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xmlns="" val="3918318596"/>
                  </a:ext>
                </a:extLst>
              </a:tr>
              <a:tr h="105682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Дефицит (-)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Профицит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(+)</a:t>
                      </a:r>
                      <a:endParaRPr lang="ru-RU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-50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-483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-518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xmlns="" val="4007569698"/>
                  </a:ext>
                </a:extLst>
              </a:tr>
              <a:tr h="9425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Дефицит в % от собственных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 доходов</a:t>
                      </a:r>
                      <a:endParaRPr lang="ru-RU" sz="1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6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6</a:t>
                      </a:r>
                      <a:endParaRPr lang="ru-RU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xmlns="" val="212685028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7" y="19319"/>
            <a:ext cx="3892981" cy="132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1772</Words>
  <Application>Microsoft Office PowerPoint</Application>
  <PresentationFormat>Произвольный</PresentationFormat>
  <Paragraphs>410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Киришский муниципальный район Ленинградской области</vt:lpstr>
      <vt:lpstr>Пчевское сельское поселение  Киришского муниципального района  Ленинградской области</vt:lpstr>
      <vt:lpstr>Что такое бюджет для граждан?</vt:lpstr>
      <vt:lpstr>Основные понятия и термины </vt:lpstr>
      <vt:lpstr>Основные понятия и термины </vt:lpstr>
      <vt:lpstr>Презентация PowerPoint</vt:lpstr>
      <vt:lpstr>ЭТАПЫ БЮДЖЕТНОГО ПРОЦЕССА</vt:lpstr>
      <vt:lpstr>Основные параметры бюджета  (тыс. руб.)</vt:lpstr>
      <vt:lpstr>Структура доходов бюджета за 2022-2026 годы, тыс. руб.</vt:lpstr>
      <vt:lpstr>Структура доходов бюджета  на 2023 - 2024 годы (тыс. руб.)</vt:lpstr>
      <vt:lpstr>Структура налоговых и неналоговых доходов бюджета на 2023-2024 годы (тыс. руб./%)</vt:lpstr>
      <vt:lpstr>Расходы бюджета по программным и непрограммным направлениям деятельности  на 2023-2024 годы  (тыс. руб.)</vt:lpstr>
      <vt:lpstr>Структура расходов бюджета на 2023-2024 годы  (тыс. руб.)</vt:lpstr>
      <vt:lpstr>Расходы бюджета  в рамках 10 муниципальных  программ на 2024 год (тыс. руб.)</vt:lpstr>
      <vt:lpstr> Муниципальная программа «Развитие физической культуры и спорта  в муниципальном образовании Пчевское сельское поселение»  </vt:lpstr>
      <vt:lpstr>Муниципальная программа «Развитие культуры в муниципальном образовании Пчевское сельское поселение»</vt:lpstr>
      <vt:lpstr>Муниципальная программа «Обеспечение устойчивого функционирования  и развития коммунальной и инженерной инфраструктуры и повышение энергоэффективности в муниципальном образовании  Пчевское сельское поселение»</vt:lpstr>
      <vt:lpstr>Муниципальная программа «Безопасность муниципального образования Пчевское сельское поселение»</vt:lpstr>
      <vt:lpstr>Муниципальная программа «Благоустройство  и санитарное содержание территории муниципального образования Пчевское сельское поселение»</vt:lpstr>
      <vt:lpstr>Муниципальная программа «Развитие автомобильных дорог муниципального образования Пчевское сельское поселение»  </vt:lpstr>
      <vt:lpstr>Муниципальная программа «Обеспечение качественным жильем граждан на территории муниципального образования  Пчевское сельское поселение»</vt:lpstr>
      <vt:lpstr>Муниципальная программа «Стимулирование экономической активности  в Пчевском сельском поселении»  </vt:lpstr>
      <vt:lpstr>Муниципальная программа «Устойчивое общественное развитие в муниципальном образовании Пчевское сельское поселение»  </vt:lpstr>
      <vt:lpstr>Муниципальная программа «Развитие частей территории муниципального образования Пчевского сельского поселения»  </vt:lpstr>
      <vt:lpstr>Непрограммные направления деятельности на 2024 год (тыс. руб.)</vt:lpstr>
      <vt:lpstr>Расходы за счет средств дорожного фонда МО Пчевское сельское поселение на 2024 год (тыс. руб.)</vt:lpstr>
      <vt:lpstr>Межбюджетные трансферты предоставленные в 2024 году (тыс. руб.)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Кузьмина</dc:creator>
  <cp:lastModifiedBy>daviduk</cp:lastModifiedBy>
  <cp:revision>42</cp:revision>
  <dcterms:created xsi:type="dcterms:W3CDTF">2023-12-22T07:29:12Z</dcterms:created>
  <dcterms:modified xsi:type="dcterms:W3CDTF">2024-02-20T14:00:47Z</dcterms:modified>
</cp:coreProperties>
</file>