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85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70" r:id="rId12"/>
    <p:sldId id="271" r:id="rId13"/>
    <p:sldId id="266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9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FFE0C1"/>
    <a:srgbClr val="FFB7FF"/>
    <a:srgbClr val="FF99FF"/>
    <a:srgbClr val="CCECFF"/>
    <a:srgbClr val="C6E6A2"/>
    <a:srgbClr val="EAC5C4"/>
    <a:srgbClr val="33CC33"/>
    <a:srgbClr val="FFFF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9.3813453351518864E-3"/>
                  <c:y val="-2.46917009221198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ru-RU" baseline="0" dirty="0" smtClean="0"/>
                      <a:t> 111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ru-RU" dirty="0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525381340607587E-3"/>
                  <c:y val="-2.11643150761026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 </a:t>
                    </a:r>
                    <a:r>
                      <a:rPr lang="en-US" smtClean="0"/>
                      <a:t>316</a:t>
                    </a:r>
                    <a:r>
                      <a:rPr lang="ru-RU" smtClean="0"/>
                      <a:t>/</a:t>
                    </a:r>
                  </a:p>
                  <a:p>
                    <a:r>
                      <a:rPr lang="ru-RU" smtClean="0"/>
                      <a:t>30%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6111</c:v>
                </c:pt>
                <c:pt idx="1">
                  <c:v>6316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6886421603273458E-2"/>
                  <c:y val="1.616699836503388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 </a:t>
                    </a:r>
                    <a:r>
                      <a:rPr lang="en-US" dirty="0" smtClean="0"/>
                      <a:t>269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ru-RU" dirty="0" smtClean="0"/>
                      <a:t>78%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813453351519766E-3"/>
                  <c:y val="-1.05821575380513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en-US" smtClean="0"/>
                      <a:t>007</a:t>
                    </a:r>
                    <a:r>
                      <a:rPr lang="ru-RU" smtClean="0"/>
                      <a:t>/</a:t>
                    </a:r>
                  </a:p>
                  <a:p>
                    <a:r>
                      <a:rPr lang="ru-RU" smtClean="0"/>
                      <a:t>70%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21269</c:v>
                </c:pt>
                <c:pt idx="1">
                  <c:v>15007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428928"/>
        <c:axId val="26430464"/>
        <c:axId val="0"/>
      </c:bar3DChart>
      <c:catAx>
        <c:axId val="26428928"/>
        <c:scaling>
          <c:orientation val="minMax"/>
        </c:scaling>
        <c:delete val="1"/>
        <c:axPos val="b"/>
        <c:majorTickMark val="out"/>
        <c:minorTickMark val="none"/>
        <c:tickLblPos val="none"/>
        <c:crossAx val="26430464"/>
        <c:crosses val="autoZero"/>
        <c:auto val="1"/>
        <c:lblAlgn val="ctr"/>
        <c:lblOffset val="100"/>
        <c:noMultiLvlLbl val="0"/>
      </c:catAx>
      <c:valAx>
        <c:axId val="26430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64289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2022г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3.9368385398885729E-3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99FF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030</a:t>
                    </a:r>
                    <a:r>
                      <a:rPr lang="ru-RU" dirty="0" smtClean="0"/>
                      <a:t>;</a:t>
                    </a:r>
                    <a:r>
                      <a:rPr lang="en-US" dirty="0" smtClean="0"/>
                      <a:t>  3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</c:v>
                </c:pt>
                <c:pt idx="2">
                  <c:v>Доходы от имущества 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General">
                  <c:v>900</c:v>
                </c:pt>
                <c:pt idx="1">
                  <c:v>1490</c:v>
                </c:pt>
                <c:pt idx="2" formatCode="_-* #,##0\ _₽_-;\-* #,##0\ _₽_-;_-* &quot;-&quot;??\ _₽_-;_-@_-">
                  <c:v>2030</c:v>
                </c:pt>
                <c:pt idx="3">
                  <c:v>1691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c:rich>
      </c:tx>
      <c:layout>
        <c:manualLayout>
          <c:xMode val="edge"/>
          <c:yMode val="edge"/>
          <c:x val="0.78747340039140945"/>
          <c:y val="6.66283993136565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31838342748241"/>
          <c:y val="0.15631071856213569"/>
          <c:w val="0.63614139027287808"/>
          <c:h val="0.83976996383117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99FF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843</a:t>
                    </a:r>
                    <a:r>
                      <a:rPr lang="en-US" smtClean="0"/>
                      <a:t>;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 dirty="0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</c:v>
                </c:pt>
                <c:pt idx="2">
                  <c:v>Доходы от имущества 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843</c:v>
                </c:pt>
                <c:pt idx="1">
                  <c:v>1421</c:v>
                </c:pt>
                <c:pt idx="2">
                  <c:v>2724</c:v>
                </c:pt>
                <c:pt idx="3">
                  <c:v>1328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en-US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2г.</a:t>
            </a:r>
            <a:endParaRPr lang="en-US" sz="1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5942885778648711E-2"/>
          <c:y val="2.34019709250474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66695189896218"/>
          <c:y val="0.15785704282622184"/>
          <c:w val="0.71443893940862369"/>
          <c:h val="0.742576477149603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14"/>
          <c:dPt>
            <c:idx val="1"/>
            <c:bubble3D val="0"/>
            <c:spPr>
              <a:solidFill>
                <a:srgbClr val="33CC33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FF99FF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0.17261675416679501"/>
                  <c:y val="8.190689823766576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0020305072486042E-2"/>
                  <c:y val="-1.560131395003156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5050762681215088E-3"/>
                  <c:y val="-0.1599134679878243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оборона,  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Образование, социальная политика, физическая культура и спорт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9069</c:v>
                </c:pt>
                <c:pt idx="1">
                  <c:v>383</c:v>
                </c:pt>
                <c:pt idx="2">
                  <c:v>4828</c:v>
                </c:pt>
                <c:pt idx="3">
                  <c:v>7683</c:v>
                </c:pt>
                <c:pt idx="4">
                  <c:v>5052</c:v>
                </c:pt>
                <c:pt idx="5">
                  <c:v>219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en-US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3г.</a:t>
            </a:r>
            <a:endParaRPr lang="en-US" sz="1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5965502743704036"/>
          <c:y val="2.39311987457791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107996714961968E-2"/>
          <c:y val="0.15902281566570189"/>
          <c:w val="0.66345542216442466"/>
          <c:h val="0.76519505497266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14"/>
          <c:dPt>
            <c:idx val="1"/>
            <c:bubble3D val="0"/>
            <c:spPr>
              <a:solidFill>
                <a:srgbClr val="33CC33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FF99FF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0.1417870781242172"/>
                  <c:y val="7.57821293616338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214</a:t>
                    </a:r>
                    <a:r>
                      <a:rPr lang="en-US" dirty="0"/>
                      <a:t>; </a:t>
                    </a:r>
                    <a:endParaRPr lang="ru-RU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8040163293403151E-2"/>
                  <c:y val="0.1595413249718609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-0.179483990593343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278</a:t>
                    </a:r>
                    <a:r>
                      <a:rPr lang="en-US" dirty="0"/>
                      <a:t>; </a:t>
                    </a:r>
                    <a:endParaRPr lang="ru-RU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оборона,  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Образование, социальная политика, физическая культура и спорт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7805</c:v>
                </c:pt>
                <c:pt idx="1">
                  <c:v>214</c:v>
                </c:pt>
                <c:pt idx="2">
                  <c:v>1333</c:v>
                </c:pt>
                <c:pt idx="3">
                  <c:v>6786</c:v>
                </c:pt>
                <c:pt idx="4">
                  <c:v>4917</c:v>
                </c:pt>
                <c:pt idx="5">
                  <c:v>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2г.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8.3469250998836828E-2"/>
          <c:y val="2.393119874577914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11812250865506"/>
          <c:y val="1.9942665621482628E-2"/>
          <c:w val="0.71674471156719965"/>
          <c:h val="0.97461282963498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FF99FF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</c:v>
                </c:pt>
                <c:pt idx="2">
                  <c:v>Расходы по программным направлениям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7942</c:v>
                </c:pt>
                <c:pt idx="1">
                  <c:v>1573</c:v>
                </c:pt>
                <c:pt idx="2">
                  <c:v>17719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3г.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79128247831511045"/>
          <c:y val="2.519561318583649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29069394097592"/>
          <c:y val="4.6191957507366897E-2"/>
          <c:w val="0.74958731921088861"/>
          <c:h val="0.943876606303005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FF99FF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
</c:v>
                </c:pt>
                <c:pt idx="2">
                  <c:v>Расходы по программным направлениям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6456</c:v>
                </c:pt>
                <c:pt idx="1">
                  <c:v>1462</c:v>
                </c:pt>
                <c:pt idx="2">
                  <c:v>13415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0.19149</cdr:x>
      <cdr:y>0.87037</cdr:y>
    </cdr:from>
    <cdr:to>
      <cdr:x>0.37234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3384377"/>
          <a:ext cx="1224136" cy="504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1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0A4D4-6737-4DA1-BCD3-E9DADB949F97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2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ДЛЯ ГРАЖДАН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9582"/>
            <a:ext cx="8208912" cy="1512168"/>
          </a:xfrm>
        </p:spPr>
        <p:txBody>
          <a:bodyPr>
            <a:normAutofit/>
          </a:bodyPr>
          <a:lstStyle/>
          <a:p>
            <a:pPr defTabSz="457166">
              <a:defRPr/>
            </a:pPr>
            <a:r>
              <a:rPr lang="ru-RU" sz="2000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ПО ПРОЕКТУ БЮДЖЕТА МУНИЦИПАЛЬНОГО ОБРАЗОВАНИЯ ПЧЕВСКОЕ СЕЛЬСКОЕ ПОСЕЛЕНИЕ КИРИШСКОГО МУНИЦИПАЛЬНОГО РАЙОНА ЛЕНИНГРАДСКОЙ ОБЛАСТИ </a:t>
            </a:r>
            <a:r>
              <a:rPr lang="ru-RU" sz="20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НА 2023 ГОД и НА ПЛАНОВЫЙ ПЕРИОД 2024 И 2025 ГОДОВ</a:t>
            </a:r>
            <a:endParaRPr lang="ru-RU" sz="2000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M:\Давидюк\БЮДЖЕТ ДЛЯ ГРАЖДАН\герб_пч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23478"/>
            <a:ext cx="679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чев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427734"/>
            <a:ext cx="4260417" cy="2536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76456" y="4731990"/>
            <a:ext cx="370384" cy="273844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5613"/>
            <a:fld id="{7B5EA22F-3FAC-457D-BC60-975619366479}" type="slidenum">
              <a:rPr lang="ru-RU" sz="900" smtClean="0">
                <a:solidFill>
                  <a:schemeClr val="tx2"/>
                </a:solidFill>
              </a:rPr>
              <a:pPr defTabSz="455613"/>
              <a:t>10</a:t>
            </a:fld>
            <a:endParaRPr lang="ru-RU" sz="900" dirty="0" smtClean="0">
              <a:solidFill>
                <a:schemeClr val="tx2"/>
              </a:solidFill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444501" y="123825"/>
            <a:ext cx="8447617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4" tIns="45717" rIns="91434" bIns="45717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2021-2025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4501" y="771525"/>
          <a:ext cx="8448939" cy="3893212"/>
        </p:xfrm>
        <a:graphic>
          <a:graphicData uri="http://schemas.openxmlformats.org/drawingml/2006/table">
            <a:tbl>
              <a:tblPr/>
              <a:tblGrid>
                <a:gridCol w="1603951"/>
                <a:gridCol w="897431"/>
                <a:gridCol w="398772"/>
                <a:gridCol w="900048"/>
                <a:gridCol w="424269"/>
                <a:gridCol w="1056117"/>
                <a:gridCol w="480053"/>
                <a:gridCol w="960107"/>
                <a:gridCol w="480053"/>
                <a:gridCol w="768085"/>
                <a:gridCol w="480053"/>
              </a:tblGrid>
              <a:tr h="2643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доходов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53" marR="6753" marT="5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2025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Факт 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План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Прогноз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Прогноз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Прогноз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0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8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</a:t>
                      </a:r>
                      <a:r>
                        <a:rPr lang="ru-RU" sz="11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физических лиц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имущества 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2 724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доходы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96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8 348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9 832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753" marR="6753" marT="5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35 829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72007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в разрезе источников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2022-2023 годы (тыс.руб./%)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99592" y="699542"/>
          <a:ext cx="67687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20472" y="4803998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11</a:t>
            </a: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4299942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27 380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4299942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21 323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2022-2023 годы (тыс.руб./%)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11560" y="1203598"/>
          <a:ext cx="3312368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860032" y="987574"/>
          <a:ext cx="39604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443958"/>
            <a:ext cx="8712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Налог на доходы физических лиц            налоги на имущество           доходы от имущества              прочие доходы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67544" y="4515966"/>
            <a:ext cx="144016" cy="14401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915816" y="4515966"/>
            <a:ext cx="144016" cy="144016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499992" y="4515966"/>
            <a:ext cx="144016" cy="144016"/>
          </a:xfrm>
          <a:prstGeom prst="flowChartConnector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372200" y="4515966"/>
            <a:ext cx="144016" cy="144016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03648" y="113159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6 111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113159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6 316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8464" y="4803998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12</a:t>
            </a:r>
            <a:endParaRPr lang="ru-RU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9"/>
            <a:ext cx="8784976" cy="576063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2022-2023 год (тыс.руб./%)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7544" y="843558"/>
          <a:ext cx="3384376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932040" y="843558"/>
          <a:ext cx="3672408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4011910"/>
            <a:ext cx="87849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Общегосударственные вопросы            Национальная оборона,  национальная безопасность и правоохранительная деятельность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Национальная экономика          Жилищно-коммунальное хозяйство        Культура, кинематография   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Образование, социальная политика, физическая культура и спорт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51520" y="4083918"/>
            <a:ext cx="144016" cy="14401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555776" y="4083918"/>
            <a:ext cx="144016" cy="144016"/>
          </a:xfrm>
          <a:prstGeom prst="flowChartConnector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51520" y="4443958"/>
            <a:ext cx="144016" cy="144016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2123728" y="4443958"/>
            <a:ext cx="144016" cy="144016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572000" y="4371950"/>
            <a:ext cx="144016" cy="144016"/>
          </a:xfrm>
          <a:prstGeom prst="flowChartConnector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51520" y="4731990"/>
            <a:ext cx="144016" cy="14401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35696" y="2427734"/>
            <a:ext cx="7200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27 234</a:t>
            </a:r>
            <a:endParaRPr lang="ru-RU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242773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mtClean="0"/>
              <a:t>21 333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820472" y="4876006"/>
            <a:ext cx="372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13</a:t>
            </a:r>
            <a:endParaRPr lang="ru-RU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72008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по программным и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направлениям деятельности за 2022-2023 год (тыс.руб./%)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1059582"/>
          <a:ext cx="3480048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04048" y="987574"/>
          <a:ext cx="34563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4443958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Обеспечение деятельности органов МСУ     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расходы        Расходы по программным направлениям      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39552" y="4515966"/>
            <a:ext cx="144016" cy="144016"/>
          </a:xfrm>
          <a:prstGeom prst="flowChartConnector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635896" y="4515966"/>
            <a:ext cx="144016" cy="144016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580112" y="4515966"/>
            <a:ext cx="144016" cy="144016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47664" y="1059582"/>
            <a:ext cx="1800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27 234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2160" y="105958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21 333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14</a:t>
            </a:r>
            <a:endParaRPr lang="ru-RU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305800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в рамках муниципальных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за 2023 год (тыс.руб./%)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771550"/>
          <a:ext cx="8640960" cy="396576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840760"/>
                <a:gridCol w="864096"/>
                <a:gridCol w="936104"/>
              </a:tblGrid>
              <a:tr h="56464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Муниципальные программы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u="none" strike="noStrike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smtClean="0"/>
                        <a:t>Предусмотрено</a:t>
                      </a:r>
                      <a:r>
                        <a:rPr lang="ru-RU" sz="700" u="none" strike="noStrike" baseline="0" dirty="0" smtClean="0"/>
                        <a:t> средств</a:t>
                      </a:r>
                      <a:endParaRPr lang="ru-RU" sz="700" u="none" strike="noStrike" dirty="0" smtClean="0"/>
                    </a:p>
                    <a:p>
                      <a:pPr algn="ctr"/>
                      <a:endParaRPr lang="ru-RU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/>
                        <a:t>Удельный вес в общем объеме программных расходов (%)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994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Развитие физической культуры и спорта в муниципальном образовании Пчевское сельское поселение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1,0  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Развитие культуры в муниципальном образовании Пчевское сельское поселение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4 917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36,6  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Обеспечение устойчивого функционирования и развития коммунальной и инженерной инфраструктуры и повышение </a:t>
                      </a:r>
                      <a:r>
                        <a:rPr lang="ru-RU" sz="1100" dirty="0" err="1" smtClean="0"/>
                        <a:t>энергоэффективности</a:t>
                      </a:r>
                      <a:r>
                        <a:rPr lang="ru-RU" sz="1100" dirty="0" smtClean="0"/>
                        <a:t> в муниципальном образовании Пчевское сельское поселение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4 765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35,5  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Безопасность на территории муниципального образования Пчевское сельское поселение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2,0  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2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Благоустройство и санитарное содержание территории муниципального образования Пчевское сельское поселение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486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3,6  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Развитие автомобильных дорог в муниципальном образовании Пчевское сельское поселение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1 055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7,9  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6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Обеспечение качественным жильем граждан на территории муниципального образования Пчевское сельское поселение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896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6,7  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Стимулирование экономического развития муниципального образования Пчевское сельское поселение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3,1  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Устойчивое общественное развитие в муниципальном образовании Пчевское сельское поселение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  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Развитие частей территории муниципального образования Пчевское сельское поселение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3,6  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15</a:t>
            </a:r>
            <a:endParaRPr lang="ru-RU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305800" cy="864096"/>
          </a:xfrm>
        </p:spPr>
        <p:txBody>
          <a:bodyPr anchor="ctr"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муниципальном образовании Пчевское сельское поселение»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2023 год (тыс.руб.)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91630"/>
            <a:ext cx="65527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создание условий для занятий физической культурой и спортом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328" y="1491630"/>
            <a:ext cx="100811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133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oy-drawing-clip-art-png-favpng-zMW1xNTit4HBNwTV77bhrA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99742"/>
            <a:ext cx="2480696" cy="2365737"/>
          </a:xfrm>
          <a:prstGeom prst="rect">
            <a:avLst/>
          </a:prstGeom>
        </p:spPr>
      </p:pic>
      <p:pic>
        <p:nvPicPr>
          <p:cNvPr id="6" name="Рисунок 5" descr="1657664267_65-kartinkin-net-p-kartinki-na-temu-fizkultura-66.jpg"/>
          <p:cNvPicPr>
            <a:picLocks noChangeAspect="1"/>
          </p:cNvPicPr>
          <p:nvPr/>
        </p:nvPicPr>
        <p:blipFill>
          <a:blip r:embed="rId3" cstate="print"/>
          <a:srcRect t="11200" b="7601"/>
          <a:stretch>
            <a:fillRect/>
          </a:stretch>
        </p:blipFill>
        <p:spPr>
          <a:xfrm>
            <a:off x="5004048" y="2499742"/>
            <a:ext cx="2592288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8464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16</a:t>
            </a:r>
            <a:endParaRPr lang="ru-RU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521824" cy="1008112"/>
          </a:xfrm>
        </p:spPr>
        <p:txBody>
          <a:bodyPr anchor="ctr"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в муниципальном образовании Пчевское сельское поселение» на 2023 год (тыс.руб.)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765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создание условий для развития искусства и творчества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77966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4 161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07580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создание условий для развития библиотечного дела и популяризации чтения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21982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756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6f01b06b6272f21a37c5070d1bd45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156176" y="1347614"/>
            <a:ext cx="2277458" cy="151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tock-vector-love-reading-books-array-of-books-forming-a-heart-shape-with-a-little-nursery-pupil-learning-how-354176294.jpg"/>
          <p:cNvPicPr>
            <a:picLocks noChangeAspect="1"/>
          </p:cNvPicPr>
          <p:nvPr/>
        </p:nvPicPr>
        <p:blipFill>
          <a:blip r:embed="rId3" cstate="print"/>
          <a:srcRect b="7583"/>
          <a:stretch>
            <a:fillRect/>
          </a:stretch>
        </p:blipFill>
        <p:spPr>
          <a:xfrm>
            <a:off x="6228185" y="2787774"/>
            <a:ext cx="2232248" cy="176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16016" y="1203598"/>
            <a:ext cx="11521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4 917</a:t>
            </a:r>
            <a:endParaRPr lang="ru-RU" sz="19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FlG_zrGWqo.jpg"/>
          <p:cNvPicPr>
            <a:picLocks noChangeAspect="1"/>
          </p:cNvPicPr>
          <p:nvPr/>
        </p:nvPicPr>
        <p:blipFill>
          <a:blip r:embed="rId2" cstate="print"/>
          <a:srcRect l="14459" r="-794" b="22937"/>
          <a:stretch>
            <a:fillRect/>
          </a:stretch>
        </p:blipFill>
        <p:spPr>
          <a:xfrm>
            <a:off x="4427984" y="2355726"/>
            <a:ext cx="4464496" cy="267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568952" cy="1189830"/>
          </a:xfrm>
        </p:spPr>
        <p:txBody>
          <a:bodyPr anchor="ctr"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устойчивого функционирования и развития коммунальной и инженерной инфраструктуры и повышение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муниципальном образовании Пчевское сельское поселение» на 2023 год (тыс.руб.)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3568" y="1563638"/>
            <a:ext cx="3888432" cy="17281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Энергосбережение и повышение энергетической эффективности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08104" y="1923678"/>
            <a:ext cx="1296144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4 756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18</a:t>
            </a:r>
            <a:endParaRPr lang="ru-RU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«Безопасность на территории муниципального образования Пчевское сельское поселение» на 2023 год (тыс.руб.)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39552" y="987574"/>
            <a:ext cx="4896544" cy="2592288"/>
          </a:xfrm>
          <a:prstGeom prst="rightArrow">
            <a:avLst/>
          </a:prstGeom>
          <a:solidFill>
            <a:srgbClr val="EAC5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Предупреждение чрезвычайных ситуаций, развитие гражданской обороны, защита населения и территорий от чрезвычайных ситуаций природного и техногенного характера, обеспечение пожарной безопасности и безопасности людей на водных объектах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56176" y="1923678"/>
            <a:ext cx="1418456" cy="914400"/>
          </a:xfrm>
          <a:prstGeom prst="roundRect">
            <a:avLst/>
          </a:prstGeom>
          <a:solidFill>
            <a:srgbClr val="EAC5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t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63838"/>
            <a:ext cx="2688299" cy="1512168"/>
          </a:xfrm>
          <a:prstGeom prst="rect">
            <a:avLst/>
          </a:prstGeom>
        </p:spPr>
      </p:pic>
      <p:pic>
        <p:nvPicPr>
          <p:cNvPr id="6" name="Рисунок 5" descr="04878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63838"/>
            <a:ext cx="2409466" cy="15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19</a:t>
            </a:r>
            <a:endParaRPr lang="ru-RU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Киришский муниципальный район Ленинградской области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:\Давидюк\БЮДЖЕТ ДЛЯ ГРАЖДАН\kart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1491630"/>
            <a:ext cx="3406775" cy="3395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0472" y="4803998"/>
            <a:ext cx="323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</a:t>
            </a:r>
            <a:endParaRPr lang="ru-RU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«Благоустройство и санитарное содержание территории муниципального образования Пчевское сельское поселение»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2023 год (тыс.руб.)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35646"/>
            <a:ext cx="7056784" cy="353943"/>
          </a:xfrm>
          <a:prstGeom prst="rect">
            <a:avLst/>
          </a:prstGeom>
          <a:solidFill>
            <a:srgbClr val="FFE0C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Благоустройство сельских территорий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211710"/>
            <a:ext cx="7056784" cy="353943"/>
          </a:xfrm>
          <a:prstGeom prst="rect">
            <a:avLst/>
          </a:prstGeom>
          <a:solidFill>
            <a:srgbClr val="FFE0C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Содержание и благоустройство территории муниципального образования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859782"/>
            <a:ext cx="7056784" cy="353943"/>
          </a:xfrm>
          <a:prstGeom prst="rect">
            <a:avLst/>
          </a:prstGeom>
          <a:solidFill>
            <a:srgbClr val="FFE0C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Организация ритуальных услуг и содержание кладбищ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8" y="1635646"/>
            <a:ext cx="864096" cy="353943"/>
          </a:xfrm>
          <a:prstGeom prst="rect">
            <a:avLst/>
          </a:prstGeom>
          <a:solidFill>
            <a:srgbClr val="FFE0C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4368" y="2211710"/>
            <a:ext cx="864096" cy="353943"/>
          </a:xfrm>
          <a:prstGeom prst="rect">
            <a:avLst/>
          </a:prstGeom>
          <a:solidFill>
            <a:srgbClr val="FFE0C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368" y="2859782"/>
            <a:ext cx="864096" cy="353943"/>
          </a:xfrm>
          <a:prstGeom prst="rect">
            <a:avLst/>
          </a:prstGeom>
          <a:solidFill>
            <a:srgbClr val="FFE0C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423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9024_16512188586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219822"/>
            <a:ext cx="4104456" cy="181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884368" y="113159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486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20</a:t>
            </a:r>
            <a:endParaRPr lang="ru-RU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автомобильных дорог в муниципальном образовании Пчевское сельское поселение»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2023 год (тыс.руб.)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51520" y="1275606"/>
            <a:ext cx="3816424" cy="208823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осуществления дорожной деятельности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723878"/>
            <a:ext cx="1800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1 055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rug-clipart-barbiturate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99542"/>
            <a:ext cx="4644007" cy="42043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21</a:t>
            </a:r>
            <a:endParaRPr lang="ru-RU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 жильем граждан на территории муниципального образования Пчевское сельское поселение» на 2023 год (тыс.руб.)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7614"/>
            <a:ext cx="6696744" cy="369332"/>
          </a:xfrm>
          <a:prstGeom prst="rect">
            <a:avLst/>
          </a:prstGeom>
          <a:solidFill>
            <a:srgbClr val="C6E6A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надлежащей эксплуатации жилищного фонда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067694"/>
            <a:ext cx="6696744" cy="369332"/>
          </a:xfrm>
          <a:prstGeom prst="rect">
            <a:avLst/>
          </a:prstGeom>
          <a:solidFill>
            <a:srgbClr val="C6E6A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Капитальный ремонт многоквартирных домов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787774"/>
            <a:ext cx="6696744" cy="646331"/>
          </a:xfrm>
          <a:prstGeom prst="rect">
            <a:avLst/>
          </a:prstGeom>
          <a:solidFill>
            <a:srgbClr val="C6E6A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функций в сфере управления муниципальным жилищным фондом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328" y="1347614"/>
            <a:ext cx="1008112" cy="369332"/>
          </a:xfrm>
          <a:prstGeom prst="rect">
            <a:avLst/>
          </a:prstGeom>
          <a:solidFill>
            <a:srgbClr val="C6E6A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2067694"/>
            <a:ext cx="1008112" cy="369332"/>
          </a:xfrm>
          <a:prstGeom prst="rect">
            <a:avLst/>
          </a:prstGeom>
          <a:solidFill>
            <a:srgbClr val="C6E6A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565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2787774"/>
            <a:ext cx="1008112" cy="646331"/>
          </a:xfrm>
          <a:prstGeom prst="rect">
            <a:avLst/>
          </a:prstGeom>
          <a:solidFill>
            <a:srgbClr val="C6E6A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cad61baabc9228f0d330223a4d2ea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507854"/>
            <a:ext cx="1980473" cy="1491630"/>
          </a:xfrm>
          <a:prstGeom prst="rect">
            <a:avLst/>
          </a:prstGeom>
        </p:spPr>
      </p:pic>
      <p:pic>
        <p:nvPicPr>
          <p:cNvPr id="11" name="Рисунок 10" descr="House-plans-tool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7854"/>
            <a:ext cx="2201441" cy="14676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4328" y="84355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896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8464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22</a:t>
            </a:r>
            <a:endParaRPr lang="ru-RU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«Стимулирование экономического развития муниципального образования Пчевское сельское поселение»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2023 год (тыс.руб.)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95536" y="1275606"/>
            <a:ext cx="4896544" cy="1440160"/>
          </a:xfrm>
          <a:prstGeom prst="rightArrow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Социально-экономическое развитие территории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563638"/>
            <a:ext cx="1490464" cy="9144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412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-2568.jpg"/>
          <p:cNvPicPr>
            <a:picLocks noChangeAspect="1"/>
          </p:cNvPicPr>
          <p:nvPr/>
        </p:nvPicPr>
        <p:blipFill>
          <a:blip r:embed="rId2" cstate="print"/>
          <a:srcRect l="8504"/>
          <a:stretch>
            <a:fillRect/>
          </a:stretch>
        </p:blipFill>
        <p:spPr>
          <a:xfrm>
            <a:off x="1259632" y="3003798"/>
            <a:ext cx="3098987" cy="1884432"/>
          </a:xfrm>
          <a:prstGeom prst="rect">
            <a:avLst/>
          </a:prstGeom>
        </p:spPr>
      </p:pic>
      <p:pic>
        <p:nvPicPr>
          <p:cNvPr id="8" name="Рисунок 7" descr="1647546496_19-kartinkin-net-p-innovatsii-kartinki-dlya-prezentatsii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003798"/>
            <a:ext cx="3062114" cy="1909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23</a:t>
            </a:r>
            <a:endParaRPr lang="ru-RU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-экологичность-и-экологическая-концепция-символ-земли-с-зелеными-148797659.jpg"/>
          <p:cNvPicPr>
            <a:picLocks noChangeAspect="1"/>
          </p:cNvPicPr>
          <p:nvPr/>
        </p:nvPicPr>
        <p:blipFill>
          <a:blip r:embed="rId2" cstate="print"/>
          <a:srcRect b="15113"/>
          <a:stretch>
            <a:fillRect/>
          </a:stretch>
        </p:blipFill>
        <p:spPr>
          <a:xfrm>
            <a:off x="0" y="1995686"/>
            <a:ext cx="9144000" cy="314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«Устойчивое общественное развитие в муниципальном образовании Пчевское сельское поселение»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2023 год (тыс.руб.)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7654"/>
            <a:ext cx="590465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эффективного выполнения органами местного самоуправления своих полномочий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1707654"/>
            <a:ext cx="11521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24</a:t>
            </a:r>
            <a:endParaRPr lang="ru-RU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частей территории муниципального образования Пчевское сельское поселение» на 2023 год (тыс.руб.)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91630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населенных пунктов муниципального образования Пчевское сельское поселение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491630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административного центра муниципального образования Пчевское сельское поселение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чева 4.jpg"/>
          <p:cNvPicPr>
            <a:picLocks noChangeAspect="1"/>
          </p:cNvPicPr>
          <p:nvPr/>
        </p:nvPicPr>
        <p:blipFill>
          <a:blip r:embed="rId2" cstate="print"/>
          <a:srcRect l="8298" b="11355"/>
          <a:stretch>
            <a:fillRect/>
          </a:stretch>
        </p:blipFill>
        <p:spPr>
          <a:xfrm>
            <a:off x="1403648" y="3291830"/>
            <a:ext cx="2383713" cy="1728192"/>
          </a:xfrm>
          <a:prstGeom prst="rect">
            <a:avLst/>
          </a:prstGeom>
        </p:spPr>
      </p:pic>
      <p:pic>
        <p:nvPicPr>
          <p:cNvPr id="6" name="Рисунок 5" descr="Пчев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363838"/>
            <a:ext cx="2322249" cy="1656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98757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484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25</a:t>
            </a:r>
            <a:endParaRPr lang="ru-RU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504056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направления деятельности на 2023 год (тыс.руб.)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915566"/>
          <a:ext cx="8856984" cy="40720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12614"/>
                <a:gridCol w="1244370"/>
              </a:tblGrid>
              <a:tr h="628813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ИМБТ на осуществление части полномочий в соответствии с пунктом 1 части 1 статьи 14 Федерального закона от 6 октября 2003года № 131-ФЗ «Об общих принципах организации местного самоуправления в Российской Федерации»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1096</a:t>
                      </a:r>
                    </a:p>
                  </a:txBody>
                  <a:tcPr marL="9525" marR="9525" marT="9525" marB="0" anchor="ctr"/>
                </a:tc>
              </a:tr>
              <a:tr h="63666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части полномочий в соответствии с пунктом 20 части 1 статьи 14 Федерального закона от 6 октября 2003года № 131-ФЗ «Об общих принципах организации местного самоуправления в Российской Федерации»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628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осуществление части полномочий в соответствии с пунктом 10 части 1 статьи 14 Федерального закона от 6 октября 2003года № 131-ФЗ «Об общих принципах организации местного самоуправления в Российской Федерации»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</a:tr>
              <a:tr h="628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осуществление части полномочий в соответствии с пунктом 28 части 1 статьи 14 Федерального закона от 6 октября 2003года № 131-ФЗ «Об общих принципах организации местного самоуправления в Российской Федерации»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628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ИМБТ на осуществление части полномочий в соответствии с пунктом 6 части 1 статьи 14 Федерального закона от 6 октября 2003года № 131-ФЗ «Об общих принципах организации местного самоуправления в Российской Федерации»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ежемесячное обеспечение к пенсиям муниципальных служащих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</a:tr>
              <a:tr h="305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Резервный фонд Администрации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Пчевского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</a:tr>
              <a:tr h="269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(изготовление) венков, цветов в целях возложения к памятникам и памятным знакам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84368" y="55552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1 462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2480" y="494801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26</a:t>
            </a:r>
            <a:endParaRPr lang="ru-RU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за счет средств дорожного фонда МО Пчевское сельское поселение КМР ЛО на 2023 год (тыс.руб.)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67544" y="1131590"/>
            <a:ext cx="5328592" cy="1512168"/>
          </a:xfrm>
          <a:prstGeom prst="rightArrow">
            <a:avLst/>
          </a:prstGeom>
          <a:solidFill>
            <a:srgbClr val="FF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автомобильных дорог общего пользования местного значения и искусственных сооружений на них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012160" y="1491630"/>
            <a:ext cx="936104" cy="792088"/>
          </a:xfrm>
          <a:prstGeom prst="flowChartAlternateProcess">
            <a:avLst/>
          </a:prstGeom>
          <a:solidFill>
            <a:srgbClr val="FF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1 055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67544" y="2931790"/>
            <a:ext cx="5328592" cy="1512168"/>
          </a:xfrm>
          <a:prstGeom prst="rightArrow">
            <a:avLst/>
          </a:prstGeom>
          <a:solidFill>
            <a:srgbClr val="FF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и ремонт дорожного покрытия автомобильных дорог общего пользования местного значения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3219822"/>
            <a:ext cx="914400" cy="792088"/>
          </a:xfrm>
          <a:prstGeom prst="roundRect">
            <a:avLst/>
          </a:prstGeom>
          <a:solidFill>
            <a:srgbClr val="FF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278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3c912bd6544c9b4f9e8faa13c371d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275606"/>
            <a:ext cx="1694819" cy="1275606"/>
          </a:xfrm>
          <a:prstGeom prst="rect">
            <a:avLst/>
          </a:prstGeom>
        </p:spPr>
      </p:pic>
      <p:pic>
        <p:nvPicPr>
          <p:cNvPr id="8" name="Рисунок 7" descr="bigstock-paved-road-41454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291830"/>
            <a:ext cx="1838359" cy="14196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8144" y="987574"/>
            <a:ext cx="10801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1 333</a:t>
            </a:r>
            <a:endParaRPr lang="ru-RU" sz="17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27</a:t>
            </a:r>
            <a:endParaRPr lang="ru-RU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432047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(тыс.руб.)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27534"/>
            <a:ext cx="7992888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Иной межбюджетный трансферт на 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поселения, на осуществление внешнего муниципального финансового контроля</a:t>
            </a:r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203598"/>
            <a:ext cx="7992888" cy="646331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Иной межбюджетный трансферт на обеспечение проживающих в поселении и нуждающихся в жилых помещениях малоимущих граждан жилыми помещениями, 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  </a: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923678"/>
            <a:ext cx="7992888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Иной межбюджетный трансферт на участие в предупреждении и ликвидации последствий чрезвычайных ситуаций в границах поселения</a:t>
            </a:r>
            <a:endParaRPr lang="ru-R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211710"/>
            <a:ext cx="7992888" cy="369332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Иной межбюджетный трансферт на создание условий для обеспечения жителей поселения услугами связи, общественного питания, торговли и бытового обслуживания </a:t>
            </a:r>
            <a:endParaRPr lang="ru-R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643758"/>
            <a:ext cx="79928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Иной межбюджетный трансферт на организацию библиотечного обслуживания населения, комплектование и обеспечение сохранности библиотечных фондов библиотек поселения</a:t>
            </a:r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3075806"/>
            <a:ext cx="7992888" cy="230832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Иной межбюджетный трансферт на создание условий для организации досуга и обеспечения жителей поселения услугами организаций культуры</a:t>
            </a:r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3363838"/>
            <a:ext cx="7992888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Иной межбюджетный трансферт на организацию разработки правил  землепользования и застройки, выдаче разрешений на строительство, разрешений на ввод объектов в эксплуатацию при осуществлении строительства, реконструкции, капитального ремонта объектов капитального строительства, расположенных на территории поселения, резервированию и изъятию, в том числе путем выкупа, земельных участков в границах поселения </a:t>
            </a:r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3939902"/>
            <a:ext cx="7992888" cy="230832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Иной межбюджетный трансферт на организацию ритуальных услуг и содержание мест захоронения</a:t>
            </a:r>
            <a:endParaRPr lang="ru-RU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4227934"/>
            <a:ext cx="799288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Иной межбюджетный трансферт на создание, содержание и организацию деятельности аварийно-спасательных служб и (или) аварийно-спасательных формирований на территории поселения</a:t>
            </a:r>
            <a:endParaRPr lang="ru-RU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4659982"/>
            <a:ext cx="7992888" cy="369332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Иной межбюджетный трансферт на содействие в развитии сельскохозяйственного производства, создание условий для развития малого и среднего предпринимательства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8424" y="627534"/>
            <a:ext cx="576064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1 096</a:t>
            </a:r>
          </a:p>
          <a:p>
            <a:pPr algn="ctr"/>
            <a:endParaRPr lang="ru-RU" sz="9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388424" y="1203598"/>
            <a:ext cx="576064" cy="646331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1</a:t>
            </a:r>
          </a:p>
          <a:p>
            <a:pPr algn="ctr"/>
            <a:endParaRPr lang="ru-RU" sz="900" dirty="0" smtClean="0"/>
          </a:p>
          <a:p>
            <a:pPr algn="ctr"/>
            <a:endParaRPr lang="ru-RU" sz="9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388424" y="1923678"/>
            <a:ext cx="576064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116</a:t>
            </a:r>
            <a:endParaRPr lang="ru-RU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2211710"/>
            <a:ext cx="576064" cy="369332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141</a:t>
            </a:r>
          </a:p>
          <a:p>
            <a:pPr algn="ctr"/>
            <a:endParaRPr lang="ru-RU" sz="9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388424" y="2643758"/>
            <a:ext cx="5760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756</a:t>
            </a:r>
          </a:p>
          <a:p>
            <a:pPr algn="ctr"/>
            <a:endParaRPr lang="ru-RU" sz="9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3075806"/>
            <a:ext cx="576064" cy="230832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4 161</a:t>
            </a:r>
            <a:endParaRPr lang="ru-RU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8388424" y="3363838"/>
            <a:ext cx="576064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1</a:t>
            </a:r>
          </a:p>
          <a:p>
            <a:pPr algn="ctr"/>
            <a:endParaRPr lang="ru-RU" sz="9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8388424" y="3939902"/>
            <a:ext cx="576064" cy="230832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423</a:t>
            </a:r>
            <a:endParaRPr lang="ru-RU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8424" y="4227934"/>
            <a:ext cx="5760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98</a:t>
            </a:r>
          </a:p>
          <a:p>
            <a:pPr algn="ctr"/>
            <a:endParaRPr lang="ru-RU" sz="9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8388424" y="4659982"/>
            <a:ext cx="576064" cy="369332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28</a:t>
            </a:r>
          </a:p>
          <a:p>
            <a:pPr algn="ctr"/>
            <a:endParaRPr lang="ru-RU" sz="9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740352" y="195486"/>
            <a:ext cx="1224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6 821</a:t>
            </a:r>
            <a:endParaRPr lang="ru-RU" sz="15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2480" y="4948014"/>
            <a:ext cx="372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28</a:t>
            </a:r>
            <a:endParaRPr lang="ru-RU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1296144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Пчевское сельское поселение </a:t>
            </a:r>
            <a:b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b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9702"/>
            <a:ext cx="80648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площадь — 400,4 км².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Поселение расположено в северной части </a:t>
            </a:r>
            <a:r>
              <a:rPr lang="ru-RU" sz="1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 </a:t>
            </a:r>
          </a:p>
          <a:p>
            <a:pPr marL="205735" indent="-205735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Граничит: </a:t>
            </a:r>
          </a:p>
          <a:p>
            <a:pPr marL="205735" lvl="1" indent="-205735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5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на севере — с </a:t>
            </a:r>
            <a:r>
              <a:rPr lang="ru-RU" sz="1500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Волховским</a:t>
            </a:r>
            <a:r>
              <a:rPr lang="ru-RU" sz="15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районом</a:t>
            </a:r>
          </a:p>
          <a:p>
            <a:pPr marL="205735" lvl="1" indent="-205735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5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на востоке и юге — с </a:t>
            </a:r>
            <a:r>
              <a:rPr lang="ru-RU" sz="1500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Пчевжинским</a:t>
            </a:r>
            <a:r>
              <a:rPr lang="ru-RU" sz="15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сельским поселением</a:t>
            </a:r>
          </a:p>
          <a:p>
            <a:pPr marL="205735" lvl="1" indent="-205735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5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на юго-западе — с </a:t>
            </a:r>
            <a:r>
              <a:rPr lang="ru-RU" sz="1500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Киришским</a:t>
            </a:r>
            <a:r>
              <a:rPr lang="ru-RU" sz="15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городским поселением </a:t>
            </a:r>
          </a:p>
          <a:p>
            <a:pPr marL="205735" lvl="1" indent="-205735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5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на западе — с </a:t>
            </a:r>
            <a:r>
              <a:rPr lang="ru-RU" sz="1500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Глажевским</a:t>
            </a:r>
            <a:r>
              <a:rPr lang="ru-RU" sz="15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сельским поселением</a:t>
            </a:r>
          </a:p>
          <a:p>
            <a:pPr marL="205735" lvl="1" indent="-205735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1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находится 9 населённых пунктов - деревень:</a:t>
            </a:r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500" i="1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Пчева</a:t>
            </a:r>
            <a:r>
              <a:rPr lang="ru-RU" sz="15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– административный центр, д. Витка, д. Городище, д. </a:t>
            </a:r>
            <a:r>
              <a:rPr lang="ru-RU" sz="1500" i="1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Дубняги</a:t>
            </a:r>
            <a:r>
              <a:rPr lang="ru-RU" sz="15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sz="1500" i="1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Дуняково</a:t>
            </a:r>
            <a:r>
              <a:rPr lang="ru-RU" sz="15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sz="1500" i="1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Иконово</a:t>
            </a:r>
            <a:r>
              <a:rPr lang="ru-RU" sz="15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, д. Мотохово, д. Новинка, д. </a:t>
            </a:r>
            <a:r>
              <a:rPr lang="ru-RU" sz="1500" i="1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Чирково</a:t>
            </a:r>
            <a:r>
              <a:rPr lang="ru-RU" sz="15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05735" lvl="1" indent="-205735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15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 1 402 чел.</a:t>
            </a:r>
            <a:endParaRPr lang="ru-RU" sz="1500" dirty="0"/>
          </a:p>
        </p:txBody>
      </p:sp>
      <p:pic>
        <p:nvPicPr>
          <p:cNvPr id="5" name="Рисунок 4" descr="8021f8f32f944e90ff514032a4656f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83518"/>
            <a:ext cx="2808312" cy="1851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92480" y="487600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3</a:t>
            </a:r>
            <a:endParaRPr lang="ru-RU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3"/>
            <a:ext cx="7772400" cy="936104"/>
          </a:xfrm>
        </p:spPr>
        <p:txBody>
          <a:bodyPr anchor="ctr">
            <a:normAutofit/>
          </a:bodyPr>
          <a:lstStyle/>
          <a:p>
            <a:pPr algn="l"/>
            <a:r>
              <a:rPr lang="ru-RU" sz="35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бюджет для граждан?</a:t>
            </a:r>
            <a:endParaRPr lang="ru-RU" sz="35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75606"/>
            <a:ext cx="8136904" cy="216024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461E64"/>
                </a:solidFill>
                <a:latin typeface="Constantia" pitchFamily="18" charset="0"/>
              </a:rPr>
              <a:t>Бюджет для граждан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–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dirty="0" smtClean="0">
                <a:solidFill>
                  <a:srgbClr val="540000"/>
                </a:solidFill>
                <a:latin typeface="Constantia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l"/>
            <a:r>
              <a:rPr lang="ru-RU" sz="2000" dirty="0" smtClean="0">
                <a:solidFill>
                  <a:srgbClr val="540000"/>
                </a:solidFill>
                <a:latin typeface="Constantia" pitchFamily="18" charset="0"/>
              </a:rPr>
              <a:t>Он содержит информационно-аналитический материал, доступный для широкого круга неподготовленных пользователей.</a:t>
            </a:r>
          </a:p>
          <a:p>
            <a:endParaRPr lang="ru-RU" sz="2000" dirty="0"/>
          </a:p>
        </p:txBody>
      </p:sp>
      <p:pic>
        <p:nvPicPr>
          <p:cNvPr id="5" name="Рисунок 4" descr="1621441160_7-phonoteka_org-p-fon-dlya-prezentatsii-finansovaya-gramotno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075806"/>
            <a:ext cx="251576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820472" y="4876006"/>
            <a:ext cx="21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4</a:t>
            </a:r>
            <a:endParaRPr lang="ru-RU" sz="900" dirty="0"/>
          </a:p>
        </p:txBody>
      </p:sp>
      <p:pic>
        <p:nvPicPr>
          <p:cNvPr id="7" name="Рисунок 6" descr="Budge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075806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21462957_25-phonoteka_org-p-fon-dlya-prezentatsii-byudzhet-28.jpg"/>
          <p:cNvPicPr>
            <a:picLocks noChangeAspect="1"/>
          </p:cNvPicPr>
          <p:nvPr/>
        </p:nvPicPr>
        <p:blipFill>
          <a:blip r:embed="rId2" cstate="print"/>
          <a:srcRect t="19358" b="8629"/>
          <a:stretch>
            <a:fillRect/>
          </a:stretch>
        </p:blipFill>
        <p:spPr>
          <a:xfrm>
            <a:off x="3203848" y="3507854"/>
            <a:ext cx="2754539" cy="146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3"/>
            <a:ext cx="7772400" cy="792088"/>
          </a:xfrm>
        </p:spPr>
        <p:txBody>
          <a:bodyPr anchor="ctr">
            <a:normAutofit/>
          </a:bodyPr>
          <a:lstStyle/>
          <a:p>
            <a:pPr algn="l"/>
            <a:r>
              <a:rPr lang="ru-RU" sz="35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понятия и термины </a:t>
            </a:r>
            <a:endParaRPr lang="ru-RU" sz="35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03598"/>
            <a:ext cx="8136904" cy="2592288"/>
          </a:xfrm>
        </p:spPr>
        <p:txBody>
          <a:bodyPr>
            <a:normAutofit/>
          </a:bodyPr>
          <a:lstStyle/>
          <a:p>
            <a:pPr algn="l">
              <a:buClr>
                <a:srgbClr val="760000"/>
              </a:buClr>
              <a:buFont typeface="Wingdings" pitchFamily="2" charset="2"/>
              <a:buChar char="ü"/>
            </a:pPr>
            <a:r>
              <a:rPr lang="ru-RU" sz="1600" dirty="0" smtClean="0"/>
              <a:t> </a:t>
            </a:r>
            <a:r>
              <a:rPr lang="ru-RU" sz="1800" b="1" dirty="0" smtClean="0">
                <a:solidFill>
                  <a:srgbClr val="540000"/>
                </a:solidFill>
                <a:latin typeface="Constantia" pitchFamily="18" charset="0"/>
              </a:rPr>
              <a:t>Бюджет</a:t>
            </a: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600" dirty="0" smtClean="0">
                <a:solidFill>
                  <a:srgbClr val="540000"/>
                </a:solidFill>
                <a:latin typeface="Constantia" pitchFamily="18" charset="0"/>
              </a:rPr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540000"/>
                </a:solidFill>
              </a:rPr>
              <a:t> </a:t>
            </a:r>
            <a:r>
              <a:rPr lang="ru-RU" sz="1800" b="1" dirty="0" smtClean="0">
                <a:solidFill>
                  <a:srgbClr val="540000"/>
                </a:solidFill>
                <a:latin typeface="Constantia" pitchFamily="18" charset="0"/>
              </a:rPr>
              <a:t>Бюджет</a:t>
            </a: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600" dirty="0" smtClean="0">
                <a:solidFill>
                  <a:srgbClr val="540000"/>
                </a:solidFill>
                <a:latin typeface="Constantia" pitchFamily="18" charset="0"/>
              </a:rPr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540000"/>
                </a:solidFill>
              </a:rPr>
              <a:t> </a:t>
            </a:r>
            <a:r>
              <a:rPr lang="ru-RU" sz="1800" b="1" dirty="0" smtClean="0">
                <a:solidFill>
                  <a:srgbClr val="540000"/>
                </a:solidFill>
                <a:latin typeface="Constantia" pitchFamily="18" charset="0"/>
              </a:rPr>
              <a:t>Бюджет</a:t>
            </a:r>
            <a:r>
              <a:rPr lang="ru-RU" sz="1600" dirty="0" smtClean="0">
                <a:solidFill>
                  <a:srgbClr val="540000"/>
                </a:solidFill>
                <a:latin typeface="Constantia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l">
              <a:buFont typeface="Wingdings" pitchFamily="2" charset="2"/>
              <a:buChar char="ü"/>
            </a:pP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892480" y="487600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5</a:t>
            </a:r>
            <a:endParaRPr lang="ru-RU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7495"/>
            <a:ext cx="8206680" cy="792088"/>
          </a:xfrm>
        </p:spPr>
        <p:txBody>
          <a:bodyPr anchor="ctr">
            <a:normAutofit/>
          </a:bodyPr>
          <a:lstStyle/>
          <a:p>
            <a:pPr algn="l"/>
            <a:r>
              <a:rPr lang="ru-RU" sz="35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5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75606"/>
            <a:ext cx="8352928" cy="2376264"/>
          </a:xfrm>
        </p:spPr>
        <p:txBody>
          <a:bodyPr>
            <a:normAutofit/>
          </a:bodyPr>
          <a:lstStyle/>
          <a:p>
            <a:pPr algn="l">
              <a:buClr>
                <a:srgbClr val="760000"/>
              </a:buClr>
              <a:buFont typeface="Wingdings" pitchFamily="2" charset="2"/>
              <a:buChar char="v"/>
            </a:pPr>
            <a:r>
              <a:rPr lang="ru-RU" sz="1600" dirty="0" smtClean="0"/>
              <a:t> </a:t>
            </a:r>
            <a:r>
              <a:rPr lang="ru-RU" sz="1800" b="1" dirty="0" smtClean="0">
                <a:solidFill>
                  <a:srgbClr val="540000"/>
                </a:solidFill>
                <a:effectLst>
                  <a:outerShdw blurRad="60007" dist="310007" dir="7680000" sy="30000" kx="1300200" algn="ctr" rotWithShape="0">
                    <a:schemeClr val="tx1">
                      <a:lumMod val="50000"/>
                      <a:lumOff val="50000"/>
                      <a:alpha val="32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Текущий финансовый год</a:t>
            </a:r>
            <a:r>
              <a:rPr lang="ru-RU" sz="1800" dirty="0" smtClean="0">
                <a:solidFill>
                  <a:srgbClr val="540000"/>
                </a:solidFill>
                <a:effectLst>
                  <a:outerShdw blurRad="60007" dist="310007" dir="7680000" sy="30000" kx="1300200" algn="ctr" rotWithShape="0">
                    <a:schemeClr val="tx1">
                      <a:lumMod val="50000"/>
                      <a:lumOff val="50000"/>
                      <a:alpha val="32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</a:p>
          <a:p>
            <a:pPr algn="l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</a:t>
            </a:r>
            <a:r>
              <a:rPr lang="ru-RU" sz="18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</a:p>
          <a:p>
            <a:pPr algn="l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Плановый период</a:t>
            </a:r>
            <a:r>
              <a:rPr lang="ru-RU" sz="16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</a:t>
            </a:r>
          </a:p>
          <a:p>
            <a:pPr algn="l">
              <a:buFont typeface="Wingdings" pitchFamily="2" charset="2"/>
              <a:buChar char="v"/>
            </a:pP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892480" y="487600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6</a:t>
            </a:r>
            <a:endParaRPr lang="ru-RU" sz="900" dirty="0"/>
          </a:p>
        </p:txBody>
      </p:sp>
      <p:pic>
        <p:nvPicPr>
          <p:cNvPr id="8" name="Рисунок 7" descr="433-20211129_1813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147814"/>
            <a:ext cx="2381248" cy="18516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545884_48-p-belii-chelovechek-dlya-prezentatsii-prozra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95686"/>
            <a:ext cx="439248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3"/>
            <a:ext cx="8062664" cy="792087"/>
          </a:xfrm>
        </p:spPr>
        <p:txBody>
          <a:bodyPr>
            <a:normAutofit/>
          </a:bodyPr>
          <a:lstStyle/>
          <a:p>
            <a:pPr algn="l"/>
            <a:r>
              <a:rPr lang="ru-RU" sz="35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5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7614"/>
            <a:ext cx="8064896" cy="1872208"/>
          </a:xfrm>
        </p:spPr>
        <p:txBody>
          <a:bodyPr>
            <a:normAutofit/>
          </a:bodyPr>
          <a:lstStyle/>
          <a:p>
            <a:pPr algn="l">
              <a:buClr>
                <a:srgbClr val="640000"/>
              </a:buClr>
              <a:buSzPct val="111000"/>
              <a:buFont typeface="Wingdings" pitchFamily="2" charset="2"/>
              <a:buChar char="q"/>
            </a:pPr>
            <a:r>
              <a:rPr lang="ru-RU" sz="1600" dirty="0" smtClean="0"/>
              <a:t> </a:t>
            </a:r>
            <a:r>
              <a:rPr lang="ru-RU" sz="1900" b="1" dirty="0" smtClean="0">
                <a:solidFill>
                  <a:srgbClr val="540000"/>
                </a:solidFill>
                <a:latin typeface="Constantia" pitchFamily="18" charset="0"/>
              </a:rPr>
              <a:t>Доходы –</a:t>
            </a:r>
            <a:r>
              <a:rPr lang="ru-RU" sz="1800" b="1" dirty="0" smtClean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поступающие в бюджет денежные средства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900" b="1" dirty="0" smtClean="0">
                <a:solidFill>
                  <a:srgbClr val="540000"/>
                </a:solidFill>
                <a:latin typeface="Constantia" pitchFamily="18" charset="0"/>
              </a:rPr>
              <a:t>Расходы </a:t>
            </a:r>
            <a:r>
              <a:rPr lang="ru-RU" sz="1800" b="1" dirty="0" smtClean="0">
                <a:solidFill>
                  <a:srgbClr val="540000"/>
                </a:solidFill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выплачиваемые из бюджета денежные средства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900" b="1" dirty="0" smtClean="0">
                <a:solidFill>
                  <a:srgbClr val="540000"/>
                </a:solidFill>
                <a:latin typeface="Constantia" pitchFamily="18" charset="0"/>
              </a:rPr>
              <a:t>Доходы – Расходы </a:t>
            </a:r>
            <a:r>
              <a:rPr lang="ru-RU" sz="1800" b="1" dirty="0" smtClean="0">
                <a:solidFill>
                  <a:srgbClr val="540000"/>
                </a:solidFill>
                <a:latin typeface="Constantia" pitchFamily="18" charset="0"/>
              </a:rPr>
              <a:t>= Дефицит (</a:t>
            </a:r>
            <a:r>
              <a:rPr lang="ru-RU" sz="1800" b="1" dirty="0" err="1" smtClean="0">
                <a:solidFill>
                  <a:srgbClr val="540000"/>
                </a:solidFill>
                <a:latin typeface="Constantia" pitchFamily="18" charset="0"/>
              </a:rPr>
              <a:t>Профицит</a:t>
            </a:r>
            <a:r>
              <a:rPr lang="ru-RU" sz="1800" b="1" dirty="0" smtClean="0">
                <a:solidFill>
                  <a:srgbClr val="540000"/>
                </a:solidFill>
                <a:latin typeface="Constantia" pitchFamily="18" charset="0"/>
              </a:rPr>
              <a:t>)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900" b="1" dirty="0" smtClean="0">
                <a:solidFill>
                  <a:srgbClr val="540000"/>
                </a:solidFill>
                <a:latin typeface="Constantia" pitchFamily="18" charset="0"/>
              </a:rPr>
              <a:t>Дефицит </a:t>
            </a: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– превышение расходов над доходами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900" b="1" dirty="0" err="1" smtClean="0">
                <a:solidFill>
                  <a:srgbClr val="540000"/>
                </a:solidFill>
                <a:latin typeface="Constantia" pitchFamily="18" charset="0"/>
              </a:rPr>
              <a:t>Профицит</a:t>
            </a:r>
            <a:r>
              <a:rPr lang="ru-RU" sz="1900" b="1" dirty="0" smtClean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– превышение доходов над расходами</a:t>
            </a:r>
          </a:p>
          <a:p>
            <a:pPr algn="l"/>
            <a:endParaRPr lang="ru-RU" sz="1600" dirty="0" smtClean="0">
              <a:solidFill>
                <a:srgbClr val="540000"/>
              </a:solidFill>
              <a:latin typeface="Constantia" pitchFamily="18" charset="0"/>
            </a:endParaRPr>
          </a:p>
          <a:p>
            <a:pPr algn="l"/>
            <a:endParaRPr lang="ru-RU" sz="1600" dirty="0">
              <a:solidFill>
                <a:srgbClr val="54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0472" y="4876006"/>
            <a:ext cx="323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7</a:t>
            </a:r>
            <a:endParaRPr lang="ru-RU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3"/>
            <a:ext cx="7772400" cy="7920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/>
            <a:r>
              <a:rPr lang="ru-RU" sz="3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30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7614"/>
            <a:ext cx="7920880" cy="237626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на очередной финансовый год и плановый период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на очередной финансовый год и плановый период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проекта бюджета на очередной финансовый год и плановый период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в текущем финансовом году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</a:p>
          <a:p>
            <a:pPr algn="l">
              <a:buFont typeface="Wingdings" pitchFamily="2" charset="2"/>
              <a:buChar char="ü"/>
            </a:pP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820472" y="4876006"/>
            <a:ext cx="323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8</a:t>
            </a:r>
            <a:endParaRPr lang="ru-RU" sz="900" dirty="0"/>
          </a:p>
        </p:txBody>
      </p:sp>
      <p:pic>
        <p:nvPicPr>
          <p:cNvPr id="11" name="Рисунок 10" descr="команда-26704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787774"/>
            <a:ext cx="3960440" cy="23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939751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2023-2025 год (тыс.руб.)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6" y="1131590"/>
          <a:ext cx="7560840" cy="380843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456777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76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500" b="1" dirty="0">
                        <a:solidFill>
                          <a:srgbClr val="76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76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500" b="1" dirty="0">
                        <a:solidFill>
                          <a:srgbClr val="76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76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500" b="1" dirty="0">
                        <a:solidFill>
                          <a:srgbClr val="76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</a:tr>
              <a:tr h="52742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21 323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21 305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</a:tr>
              <a:tr h="527422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собственные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6 316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6 008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6 615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</a:tr>
              <a:tr h="38938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21 333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21 665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22 598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</a:tr>
              <a:tr h="619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межбюджетные трансферты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6 821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7 094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7 377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</a:tr>
              <a:tr h="61927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(+) (тыс.руб.)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-10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-360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в % от собственных доходов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E0C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92480" y="487600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9</a:t>
            </a:r>
            <a:endParaRPr lang="ru-RU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1822</Words>
  <Application>Microsoft Office PowerPoint</Application>
  <PresentationFormat>Экран (16:9)</PresentationFormat>
  <Paragraphs>406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БЮДЖЕТ ДЛЯ ГРАЖДАН</vt:lpstr>
      <vt:lpstr>Киришский муниципальный район Ленинградской области</vt:lpstr>
      <vt:lpstr>Пчевское сельское поселение  Киришского муниципального района  Ленинградской области</vt:lpstr>
      <vt:lpstr>Что такое бюджет для граждан?</vt:lpstr>
      <vt:lpstr>Основные понятия и термины </vt:lpstr>
      <vt:lpstr>Основные понятия и термины</vt:lpstr>
      <vt:lpstr>Основные понятия и термины</vt:lpstr>
      <vt:lpstr>Бюджетный процесс</vt:lpstr>
      <vt:lpstr>Основные параметры бюджета на 2023-2025 год (тыс.руб.)</vt:lpstr>
      <vt:lpstr>Презентация PowerPoint</vt:lpstr>
      <vt:lpstr>Структура доходов бюджета в разрезе источников  2022-2023 годы (тыс.руб./%)</vt:lpstr>
      <vt:lpstr>Структура налоговых и неналоговых доходов бюджета 2022-2023 годы (тыс.руб./%)</vt:lpstr>
      <vt:lpstr>Структура расходов бюджета на 2022-2023 год (тыс.руб./%)</vt:lpstr>
      <vt:lpstr>Расходы бюджета по программным и непрограммным  направлениям деятельности за 2022-2023 год (тыс.руб./%)</vt:lpstr>
      <vt:lpstr>Расходы бюджета в рамках муниципальных  программ за 2023 год (тыс.руб./%)</vt:lpstr>
      <vt:lpstr>Муниципальная программа «Развитие физической культуры и спорта в муниципальном образовании Пчевское сельское поселение»  на 2023 год (тыс.руб.)</vt:lpstr>
      <vt:lpstr>Муниципальная программа «Развитие культуры в муниципальном образовании Пчевское сельское поселение» на 2023 год (тыс.руб.)</vt:lpstr>
      <vt:lpstr>Муниципальная программа «Обеспечение устойчивого функционирования и развития коммунальной и инженерной инфраструктуры и повышение энергоэффективности в муниципальном образовании Пчевское сельское поселение» на 2023 год (тыс.руб.)</vt:lpstr>
      <vt:lpstr>Муниципальная программа «Безопасность на территории муниципального образования Пчевское сельское поселение» на 2023 год (тыс.руб.)</vt:lpstr>
      <vt:lpstr>Муниципальная программа «Благоустройство и санитарное содержание территории муниципального образования Пчевское сельское поселение»  на 2023 год (тыс.руб.)</vt:lpstr>
      <vt:lpstr>Муниципальная программа «Развитие автомобильных дорог в муниципальном образовании Пчевское сельское поселение»  на 2023 год (тыс.руб.)</vt:lpstr>
      <vt:lpstr>Муниципальная программа «Обеспечение качественным жильем граждан на территории муниципального образования Пчевское сельское поселение» на 2023 год (тыс.руб.)</vt:lpstr>
      <vt:lpstr>Муниципальная программа «Стимулирование экономического развития муниципального образования Пчевское сельское поселение»  на 2023 год (тыс.руб.)</vt:lpstr>
      <vt:lpstr>Муниципальная программа «Устойчивое общественное развитие в муниципальном образовании Пчевское сельское поселение»  на 2023 год (тыс.руб.)</vt:lpstr>
      <vt:lpstr>Муниципальная программа «Развитие частей территории муниципального образования Пчевское сельское поселение» на 2023 год (тыс.руб.)</vt:lpstr>
      <vt:lpstr>Непрограммные направления деятельности на 2023 год (тыс.руб.)</vt:lpstr>
      <vt:lpstr>Расходы за счет средств дорожного фонда МО Пчевское сельское поселение КМР ЛО на 2023 год (тыс.руб.)</vt:lpstr>
      <vt:lpstr>Межбюджетные трансферты на 2023 год (тыс.руб.)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spiridonova</dc:creator>
  <cp:lastModifiedBy>user</cp:lastModifiedBy>
  <cp:revision>195</cp:revision>
  <dcterms:created xsi:type="dcterms:W3CDTF">2022-10-31T06:40:58Z</dcterms:created>
  <dcterms:modified xsi:type="dcterms:W3CDTF">2023-03-01T06:20:29Z</dcterms:modified>
</cp:coreProperties>
</file>