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65"/>
  </p:notesMasterIdLst>
  <p:sldIdLst>
    <p:sldId id="258" r:id="rId2"/>
    <p:sldId id="331" r:id="rId3"/>
    <p:sldId id="370" r:id="rId4"/>
    <p:sldId id="393" r:id="rId5"/>
    <p:sldId id="394" r:id="rId6"/>
    <p:sldId id="395" r:id="rId7"/>
    <p:sldId id="373" r:id="rId8"/>
    <p:sldId id="369" r:id="rId9"/>
    <p:sldId id="372" r:id="rId10"/>
    <p:sldId id="389" r:id="rId11"/>
    <p:sldId id="390" r:id="rId12"/>
    <p:sldId id="391" r:id="rId13"/>
    <p:sldId id="392" r:id="rId14"/>
    <p:sldId id="379" r:id="rId15"/>
    <p:sldId id="380" r:id="rId16"/>
    <p:sldId id="381" r:id="rId17"/>
    <p:sldId id="346" r:id="rId18"/>
    <p:sldId id="335" r:id="rId19"/>
    <p:sldId id="349" r:id="rId20"/>
    <p:sldId id="350" r:id="rId21"/>
    <p:sldId id="377" r:id="rId22"/>
    <p:sldId id="378" r:id="rId23"/>
    <p:sldId id="362" r:id="rId24"/>
    <p:sldId id="343" r:id="rId25"/>
    <p:sldId id="344" r:id="rId26"/>
    <p:sldId id="336" r:id="rId27"/>
    <p:sldId id="364" r:id="rId28"/>
    <p:sldId id="365" r:id="rId29"/>
    <p:sldId id="366" r:id="rId30"/>
    <p:sldId id="367" r:id="rId31"/>
    <p:sldId id="345" r:id="rId32"/>
    <p:sldId id="332" r:id="rId33"/>
    <p:sldId id="334" r:id="rId34"/>
    <p:sldId id="340" r:id="rId35"/>
    <p:sldId id="396" r:id="rId36"/>
    <p:sldId id="354" r:id="rId37"/>
    <p:sldId id="361" r:id="rId38"/>
    <p:sldId id="355" r:id="rId39"/>
    <p:sldId id="356" r:id="rId40"/>
    <p:sldId id="357" r:id="rId41"/>
    <p:sldId id="360" r:id="rId42"/>
    <p:sldId id="358" r:id="rId43"/>
    <p:sldId id="359" r:id="rId44"/>
    <p:sldId id="352" r:id="rId45"/>
    <p:sldId id="353" r:id="rId46"/>
    <p:sldId id="382" r:id="rId47"/>
    <p:sldId id="341" r:id="rId48"/>
    <p:sldId id="363" r:id="rId49"/>
    <p:sldId id="351" r:id="rId50"/>
    <p:sldId id="388" r:id="rId51"/>
    <p:sldId id="339" r:id="rId52"/>
    <p:sldId id="383" r:id="rId53"/>
    <p:sldId id="348" r:id="rId54"/>
    <p:sldId id="384" r:id="rId55"/>
    <p:sldId id="385" r:id="rId56"/>
    <p:sldId id="386" r:id="rId57"/>
    <p:sldId id="338" r:id="rId58"/>
    <p:sldId id="347" r:id="rId59"/>
    <p:sldId id="376" r:id="rId60"/>
    <p:sldId id="368" r:id="rId61"/>
    <p:sldId id="374" r:id="rId62"/>
    <p:sldId id="337" r:id="rId63"/>
    <p:sldId id="375" r:id="rId6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69916" autoAdjust="0"/>
  </p:normalViewPr>
  <p:slideViewPr>
    <p:cSldViewPr>
      <p:cViewPr varScale="1">
        <p:scale>
          <a:sx n="107" d="100"/>
          <a:sy n="107" d="100"/>
        </p:scale>
        <p:origin x="-84" y="-1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37B0FE-2973-4FCA-9527-D1C42180F7C3}" type="datetimeFigureOut">
              <a:rPr lang="ru-RU" smtClean="0"/>
              <a:t>28.01.2020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ADD56A-8606-498B-8E8B-D14FFE05C1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6365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9062F-74DF-4A49-8A91-1898A5DDF019}" type="datetimeFigureOut">
              <a:rPr lang="ru-RU" smtClean="0"/>
              <a:t>28.01.2020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56A9A81-A966-4208-A582-43FA329437D2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 advTm="10000">
    <p:wheel spokes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9062F-74DF-4A49-8A91-1898A5DDF019}" type="datetimeFigureOut">
              <a:rPr lang="ru-RU" smtClean="0"/>
              <a:t>28.01.2020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9A81-A966-4208-A582-43FA329437D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Tm="10000">
    <p:wheel spokes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9062F-74DF-4A49-8A91-1898A5DDF019}" type="datetimeFigureOut">
              <a:rPr lang="ru-RU" smtClean="0"/>
              <a:t>28.01.2020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9A81-A966-4208-A582-43FA329437D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Tm="10000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C59062F-74DF-4A49-8A91-1898A5DDF019}" type="datetimeFigureOut">
              <a:rPr lang="ru-RU" smtClean="0"/>
              <a:t>28.01.2020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E56A9A81-A966-4208-A582-43FA329437D2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 spd="slow" advTm="10000"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9062F-74DF-4A49-8A91-1898A5DDF019}" type="datetimeFigureOut">
              <a:rPr lang="ru-RU" smtClean="0"/>
              <a:t>28.01.2020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9A81-A966-4208-A582-43FA329437D2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Tm="10000">
    <p:wheel spokes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9062F-74DF-4A49-8A91-1898A5DDF019}" type="datetimeFigureOut">
              <a:rPr lang="ru-RU" smtClean="0"/>
              <a:t>28.01.2020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9A81-A966-4208-A582-43FA329437D2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 spd="slow" advTm="10000">
    <p:wheel spokes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9A81-A966-4208-A582-43FA329437D2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9062F-74DF-4A49-8A91-1898A5DDF019}" type="datetimeFigureOut">
              <a:rPr lang="ru-RU" smtClean="0"/>
              <a:t>28.01.2020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Tm="10000">
    <p:wheel spokes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9062F-74DF-4A49-8A91-1898A5DDF019}" type="datetimeFigureOut">
              <a:rPr lang="ru-RU" smtClean="0"/>
              <a:t>28.01.2020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9A81-A966-4208-A582-43FA329437D2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 spd="slow" advTm="10000">
    <p:wheel spokes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9062F-74DF-4A49-8A91-1898A5DDF019}" type="datetimeFigureOut">
              <a:rPr lang="ru-RU" smtClean="0"/>
              <a:t>28.01.2020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9A81-A966-4208-A582-43FA329437D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Tm="10000">
    <p:wheel spokes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C59062F-74DF-4A49-8A91-1898A5DDF019}" type="datetimeFigureOut">
              <a:rPr lang="ru-RU" smtClean="0"/>
              <a:t>28.01.2020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56A9A81-A966-4208-A582-43FA329437D2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 advTm="10000">
    <p:wheel spokes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9062F-74DF-4A49-8A91-1898A5DDF019}" type="datetimeFigureOut">
              <a:rPr lang="ru-RU" smtClean="0"/>
              <a:t>28.01.2020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56A9A81-A966-4208-A582-43FA329437D2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 advTm="10000">
    <p:wheel spokes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7000"/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1C59062F-74DF-4A49-8A91-1898A5DDF019}" type="datetimeFigureOut">
              <a:rPr lang="ru-RU" smtClean="0"/>
              <a:t>28.01.2020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E56A9A81-A966-4208-A582-43FA329437D2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slow" advTm="10000">
    <p:wheel spokes="1"/>
  </p:transition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6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5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9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87000"/>
            <a:lum/>
          </a:blip>
          <a:srcRect/>
          <a:stretch>
            <a:fillRect l="-45000" t="-41000" r="-81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88640"/>
            <a:ext cx="3419475" cy="402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7584" y="4725144"/>
            <a:ext cx="7776864" cy="1631216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ОТЧЕТ</a:t>
            </a:r>
          </a:p>
          <a:p>
            <a:pPr algn="ctr"/>
            <a:r>
              <a:rPr lang="ru-RU" sz="2000" dirty="0"/>
              <a:t>главы администрации муниципального образования </a:t>
            </a:r>
            <a:r>
              <a:rPr lang="ru-RU" sz="2000" dirty="0" err="1"/>
              <a:t>Пчевское</a:t>
            </a:r>
            <a:r>
              <a:rPr lang="ru-RU" sz="2000" dirty="0"/>
              <a:t> сельское поселение Левашова Д.Н. </a:t>
            </a:r>
          </a:p>
          <a:p>
            <a:pPr algn="ctr"/>
            <a:r>
              <a:rPr lang="ru-RU" sz="2000" dirty="0"/>
              <a:t>о социально-экономическом развитии поселения </a:t>
            </a:r>
          </a:p>
          <a:p>
            <a:pPr algn="ctr"/>
            <a:r>
              <a:rPr lang="ru-RU" sz="2000" dirty="0"/>
              <a:t>за </a:t>
            </a:r>
            <a:r>
              <a:rPr lang="ru-RU" sz="2000" dirty="0" smtClean="0"/>
              <a:t>2019 </a:t>
            </a:r>
            <a:r>
              <a:rPr lang="ru-RU" sz="2000" dirty="0"/>
              <a:t>год, и о планах на </a:t>
            </a:r>
            <a:r>
              <a:rPr lang="ru-RU" sz="2000" dirty="0" smtClean="0"/>
              <a:t>2020 </a:t>
            </a:r>
            <a:r>
              <a:rPr lang="ru-RU" sz="2000" dirty="0"/>
              <a:t>год</a:t>
            </a:r>
          </a:p>
        </p:txBody>
      </p:sp>
    </p:spTree>
    <p:extLst>
      <p:ext uri="{BB962C8B-B14F-4D97-AF65-F5344CB8AC3E}">
        <p14:creationId xmlns:p14="http://schemas.microsoft.com/office/powerpoint/2010/main" val="69702834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87000"/>
            <a:lum/>
          </a:blip>
          <a:srcRect/>
          <a:stretch>
            <a:fillRect l="-45000" t="-41000" r="-81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97488" y="1405125"/>
            <a:ext cx="6840760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ru-RU" b="1" dirty="0" smtClean="0"/>
          </a:p>
          <a:p>
            <a:pPr algn="ctr"/>
            <a:r>
              <a:rPr lang="ru-RU" b="1" dirty="0" smtClean="0"/>
              <a:t>Бюджет </a:t>
            </a:r>
            <a:r>
              <a:rPr lang="ru-RU" b="1" dirty="0"/>
              <a:t>муниципального образования Пчевское сельское  поселение Киришского муниципального района Ленинградской области в </a:t>
            </a:r>
            <a:r>
              <a:rPr lang="ru-RU" b="1" dirty="0" smtClean="0"/>
              <a:t>2019 </a:t>
            </a:r>
            <a:r>
              <a:rPr lang="ru-RU" b="1" dirty="0"/>
              <a:t>году составил:</a:t>
            </a:r>
            <a:endParaRPr lang="ru-RU" dirty="0"/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197488" y="3789040"/>
            <a:ext cx="6840760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r>
              <a:rPr lang="ru-RU" dirty="0" smtClean="0"/>
              <a:t>-  </a:t>
            </a:r>
            <a:r>
              <a:rPr lang="ru-RU" dirty="0"/>
              <a:t>доходная часть в размере   </a:t>
            </a:r>
            <a:r>
              <a:rPr lang="ru-RU" dirty="0" smtClean="0"/>
              <a:t>26</a:t>
            </a:r>
            <a:r>
              <a:rPr lang="ru-RU" dirty="0"/>
              <a:t> </a:t>
            </a:r>
            <a:r>
              <a:rPr lang="ru-RU" dirty="0" smtClean="0"/>
              <a:t>249</a:t>
            </a:r>
            <a:r>
              <a:rPr lang="ru-RU" dirty="0"/>
              <a:t> </a:t>
            </a:r>
            <a:r>
              <a:rPr lang="ru-RU" dirty="0" smtClean="0"/>
              <a:t>532,17 </a:t>
            </a:r>
            <a:r>
              <a:rPr lang="ru-RU" dirty="0"/>
              <a:t>руб.,   исполнение доходной части бюджета составило  </a:t>
            </a:r>
            <a:r>
              <a:rPr lang="ru-RU" dirty="0" smtClean="0"/>
              <a:t>93,7 </a:t>
            </a:r>
            <a:r>
              <a:rPr lang="ru-RU" dirty="0"/>
              <a:t>% </a:t>
            </a:r>
          </a:p>
          <a:p>
            <a:r>
              <a:rPr lang="ru-RU" dirty="0"/>
              <a:t>-  расходная часть –  </a:t>
            </a:r>
            <a:r>
              <a:rPr lang="ru-RU" dirty="0" smtClean="0"/>
              <a:t>26</a:t>
            </a:r>
            <a:r>
              <a:rPr lang="ru-RU" dirty="0"/>
              <a:t> </a:t>
            </a:r>
            <a:r>
              <a:rPr lang="ru-RU" dirty="0" smtClean="0"/>
              <a:t>288</a:t>
            </a:r>
            <a:r>
              <a:rPr lang="ru-RU" dirty="0"/>
              <a:t> </a:t>
            </a:r>
            <a:r>
              <a:rPr lang="ru-RU" dirty="0" smtClean="0"/>
              <a:t>871,43 </a:t>
            </a:r>
            <a:r>
              <a:rPr lang="ru-RU" dirty="0"/>
              <a:t>руб., исполнение расходной части бюджета составило </a:t>
            </a:r>
            <a:r>
              <a:rPr lang="ru-RU" dirty="0" smtClean="0"/>
              <a:t>92,7  </a:t>
            </a:r>
            <a:r>
              <a:rPr lang="ru-RU" dirty="0"/>
              <a:t>%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458462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87000"/>
            <a:lum/>
          </a:blip>
          <a:srcRect/>
          <a:stretch>
            <a:fillRect l="-45000" t="-41000" r="-81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764704"/>
            <a:ext cx="7776864" cy="5078313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ru-RU" dirty="0" smtClean="0">
              <a:latin typeface="Calibri" panose="020F0502020204030204" pitchFamily="34" charset="0"/>
            </a:endParaRPr>
          </a:p>
          <a:p>
            <a:r>
              <a:rPr lang="ru-RU" dirty="0" smtClean="0">
                <a:latin typeface="Constantia" pitchFamily="18" charset="0"/>
              </a:rPr>
              <a:t>По </a:t>
            </a:r>
            <a:r>
              <a:rPr lang="ru-RU" dirty="0">
                <a:latin typeface="Constantia" pitchFamily="18" charset="0"/>
              </a:rPr>
              <a:t>доходной части бюджета за </a:t>
            </a:r>
            <a:r>
              <a:rPr lang="ru-RU" dirty="0" smtClean="0">
                <a:latin typeface="Constantia" pitchFamily="18" charset="0"/>
              </a:rPr>
              <a:t>2019 год</a:t>
            </a:r>
            <a:endParaRPr lang="ru-RU" dirty="0">
              <a:latin typeface="Constantia" pitchFamily="18" charset="0"/>
            </a:endParaRPr>
          </a:p>
          <a:p>
            <a:r>
              <a:rPr lang="ru-RU" b="1" dirty="0">
                <a:latin typeface="Constantia" pitchFamily="18" charset="0"/>
              </a:rPr>
              <a:t>Поступило налоговых и неналоговых доходов, то есть  собственных доходов муниципального образования  </a:t>
            </a:r>
            <a:r>
              <a:rPr lang="ru-RU" b="1" dirty="0" smtClean="0">
                <a:latin typeface="Constantia" pitchFamily="18" charset="0"/>
              </a:rPr>
              <a:t>5</a:t>
            </a:r>
            <a:r>
              <a:rPr lang="ru-RU" b="1" dirty="0">
                <a:latin typeface="Constantia" pitchFamily="18" charset="0"/>
              </a:rPr>
              <a:t> </a:t>
            </a:r>
            <a:r>
              <a:rPr lang="ru-RU" b="1" dirty="0" smtClean="0">
                <a:latin typeface="Constantia" pitchFamily="18" charset="0"/>
              </a:rPr>
              <a:t>310</a:t>
            </a:r>
            <a:r>
              <a:rPr lang="ru-RU" b="1" dirty="0">
                <a:latin typeface="Constantia" pitchFamily="18" charset="0"/>
              </a:rPr>
              <a:t> </a:t>
            </a:r>
            <a:r>
              <a:rPr lang="ru-RU" b="1" dirty="0" smtClean="0">
                <a:latin typeface="Constantia" pitchFamily="18" charset="0"/>
              </a:rPr>
              <a:t>897,19 рублей. </a:t>
            </a:r>
            <a:endParaRPr lang="ru-RU" dirty="0">
              <a:latin typeface="Constantia" pitchFamily="18" charset="0"/>
            </a:endParaRPr>
          </a:p>
          <a:p>
            <a:r>
              <a:rPr lang="ru-RU" dirty="0">
                <a:latin typeface="Constantia" pitchFamily="18" charset="0"/>
              </a:rPr>
              <a:t>План выполнен на </a:t>
            </a:r>
            <a:r>
              <a:rPr lang="ru-RU" dirty="0" smtClean="0">
                <a:latin typeface="Constantia" pitchFamily="18" charset="0"/>
              </a:rPr>
              <a:t>103,7 </a:t>
            </a:r>
            <a:r>
              <a:rPr lang="ru-RU" dirty="0">
                <a:latin typeface="Constantia" pitchFamily="18" charset="0"/>
              </a:rPr>
              <a:t>%.   </a:t>
            </a:r>
          </a:p>
          <a:p>
            <a:r>
              <a:rPr lang="ru-RU" dirty="0">
                <a:latin typeface="Constantia" pitchFamily="18" charset="0"/>
              </a:rPr>
              <a:t>Доходную часть составляют: налог на доходы физических лиц, налог на имущество физических лиц, транспортный налог, земельный налог, государственная пошлина за выполнение нотариальных действий, арендная  плата за земельные участки, доходы от сдачи в аренду имущества, прочие поступления от использования имущества (плата за наем жилого помещения), прочие доходы от оказания платных услуг.</a:t>
            </a:r>
          </a:p>
          <a:p>
            <a:r>
              <a:rPr lang="ru-RU" dirty="0">
                <a:latin typeface="Constantia" pitchFamily="18" charset="0"/>
              </a:rPr>
              <a:t> </a:t>
            </a:r>
          </a:p>
          <a:p>
            <a:r>
              <a:rPr lang="ru-RU" b="1" dirty="0">
                <a:latin typeface="Constantia" pitchFamily="18" charset="0"/>
              </a:rPr>
              <a:t>Безвозмездные поступления от других бюджетов бюджетной системы Российской Федерации составили  </a:t>
            </a:r>
            <a:r>
              <a:rPr lang="ru-RU" b="1" dirty="0" smtClean="0">
                <a:latin typeface="Constantia" pitchFamily="18" charset="0"/>
              </a:rPr>
              <a:t>20 985 850,33 рублей. </a:t>
            </a:r>
            <a:endParaRPr lang="ru-RU" dirty="0">
              <a:latin typeface="Constantia" pitchFamily="18" charset="0"/>
            </a:endParaRPr>
          </a:p>
          <a:p>
            <a:r>
              <a:rPr lang="ru-RU" dirty="0">
                <a:latin typeface="Constantia" pitchFamily="18" charset="0"/>
              </a:rPr>
              <a:t>План выполнен на </a:t>
            </a:r>
            <a:r>
              <a:rPr lang="ru-RU" dirty="0" smtClean="0">
                <a:latin typeface="Constantia" pitchFamily="18" charset="0"/>
              </a:rPr>
              <a:t>91,4 </a:t>
            </a:r>
            <a:r>
              <a:rPr lang="ru-RU" dirty="0">
                <a:latin typeface="Constantia" pitchFamily="18" charset="0"/>
              </a:rPr>
              <a:t>%. Денежные средства поступали из областного и районного бюджетов.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374233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87000"/>
            <a:lum/>
          </a:blip>
          <a:srcRect/>
          <a:stretch>
            <a:fillRect l="-45000" t="-41000" r="-81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88640"/>
            <a:ext cx="8496944" cy="2031325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Constantia" pitchFamily="18" charset="0"/>
              </a:rPr>
              <a:t>Расходная  </a:t>
            </a:r>
            <a:r>
              <a:rPr lang="ru-RU" b="1" dirty="0">
                <a:latin typeface="Constantia" pitchFamily="18" charset="0"/>
              </a:rPr>
              <a:t>часть бюджета муниципального образования  в  </a:t>
            </a:r>
            <a:r>
              <a:rPr lang="ru-RU" b="1" dirty="0" smtClean="0">
                <a:latin typeface="Constantia" pitchFamily="18" charset="0"/>
              </a:rPr>
              <a:t>2019 году </a:t>
            </a:r>
            <a:r>
              <a:rPr lang="ru-RU" b="1" dirty="0">
                <a:latin typeface="Constantia" pitchFamily="18" charset="0"/>
              </a:rPr>
              <a:t>составила </a:t>
            </a:r>
            <a:r>
              <a:rPr lang="ru-RU" b="1" dirty="0" smtClean="0">
                <a:latin typeface="Constantia" pitchFamily="18" charset="0"/>
              </a:rPr>
              <a:t>26</a:t>
            </a:r>
            <a:r>
              <a:rPr lang="ru-RU" b="1" dirty="0">
                <a:latin typeface="Constantia" pitchFamily="18" charset="0"/>
              </a:rPr>
              <a:t> </a:t>
            </a:r>
            <a:r>
              <a:rPr lang="ru-RU" b="1" dirty="0" smtClean="0">
                <a:latin typeface="Constantia" pitchFamily="18" charset="0"/>
              </a:rPr>
              <a:t>288</a:t>
            </a:r>
            <a:r>
              <a:rPr lang="ru-RU" b="1" dirty="0">
                <a:latin typeface="Constantia" pitchFamily="18" charset="0"/>
              </a:rPr>
              <a:t> </a:t>
            </a:r>
            <a:r>
              <a:rPr lang="ru-RU" b="1" dirty="0" smtClean="0">
                <a:latin typeface="Constantia" pitchFamily="18" charset="0"/>
              </a:rPr>
              <a:t>871,43 </a:t>
            </a:r>
            <a:r>
              <a:rPr lang="ru-RU" b="1" dirty="0">
                <a:latin typeface="Constantia" pitchFamily="18" charset="0"/>
              </a:rPr>
              <a:t>рублей из них: </a:t>
            </a:r>
            <a:endParaRPr lang="ru-RU" dirty="0">
              <a:latin typeface="Constantia" pitchFamily="18" charset="0"/>
            </a:endParaRPr>
          </a:p>
          <a:p>
            <a:r>
              <a:rPr lang="ru-RU" b="1" dirty="0">
                <a:latin typeface="Constantia" pitchFamily="18" charset="0"/>
              </a:rPr>
              <a:t>- Общегосударственные расходы составили </a:t>
            </a:r>
            <a:r>
              <a:rPr lang="ru-RU" b="1" dirty="0" smtClean="0">
                <a:latin typeface="Constantia" pitchFamily="18" charset="0"/>
              </a:rPr>
              <a:t>6</a:t>
            </a:r>
            <a:r>
              <a:rPr lang="ru-RU" b="1" dirty="0">
                <a:latin typeface="Constantia" pitchFamily="18" charset="0"/>
              </a:rPr>
              <a:t> </a:t>
            </a:r>
            <a:r>
              <a:rPr lang="ru-RU" b="1" dirty="0" smtClean="0">
                <a:latin typeface="Constantia" pitchFamily="18" charset="0"/>
              </a:rPr>
              <a:t>482</a:t>
            </a:r>
            <a:r>
              <a:rPr lang="ru-RU" b="1" dirty="0">
                <a:latin typeface="Constantia" pitchFamily="18" charset="0"/>
              </a:rPr>
              <a:t> </a:t>
            </a:r>
            <a:r>
              <a:rPr lang="ru-RU" b="1" dirty="0" smtClean="0">
                <a:latin typeface="Constantia" pitchFamily="18" charset="0"/>
              </a:rPr>
              <a:t>848,10 </a:t>
            </a:r>
            <a:r>
              <a:rPr lang="ru-RU" b="1" dirty="0">
                <a:latin typeface="Constantia" pitchFamily="18" charset="0"/>
              </a:rPr>
              <a:t>руб., что составляет  </a:t>
            </a:r>
            <a:r>
              <a:rPr lang="ru-RU" b="1" dirty="0" smtClean="0">
                <a:latin typeface="Constantia" pitchFamily="18" charset="0"/>
              </a:rPr>
              <a:t>24,7 </a:t>
            </a:r>
            <a:r>
              <a:rPr lang="ru-RU" b="1" dirty="0">
                <a:latin typeface="Constantia" pitchFamily="18" charset="0"/>
              </a:rPr>
              <a:t>% от общей расходной части. </a:t>
            </a:r>
            <a:endParaRPr lang="ru-RU" dirty="0">
              <a:latin typeface="Constantia" pitchFamily="18" charset="0"/>
            </a:endParaRPr>
          </a:p>
          <a:p>
            <a:r>
              <a:rPr lang="ru-RU" dirty="0">
                <a:latin typeface="Constantia" pitchFamily="18" charset="0"/>
              </a:rPr>
              <a:t>(содержание аппарата управления, часть переданных </a:t>
            </a:r>
            <a:r>
              <a:rPr lang="ru-RU" dirty="0" smtClean="0">
                <a:latin typeface="Constantia" pitchFamily="18" charset="0"/>
              </a:rPr>
              <a:t>полномочий </a:t>
            </a:r>
            <a:r>
              <a:rPr lang="ru-RU" dirty="0">
                <a:latin typeface="Constantia" pitchFamily="18" charset="0"/>
              </a:rPr>
              <a:t>на уровень района,  приобретение венков, цветов и реставрационные работы на братских захоронениях, резервный фонд) </a:t>
            </a:r>
          </a:p>
        </p:txBody>
      </p:sp>
      <p:pic>
        <p:nvPicPr>
          <p:cNvPr id="2050" name="Picture 2" descr="D:\фото\2019 Митинг 9 мая Пчева\IMG_25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736" y="2492895"/>
            <a:ext cx="6284512" cy="418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992487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87000"/>
            <a:lum/>
          </a:blip>
          <a:srcRect/>
          <a:stretch>
            <a:fillRect l="-45000" t="-41000" r="-81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332656"/>
            <a:ext cx="8208912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endParaRPr lang="ru-RU" b="1" dirty="0" smtClean="0">
              <a:latin typeface="Calibri" panose="020F0502020204030204" pitchFamily="34" charset="0"/>
            </a:endParaRPr>
          </a:p>
          <a:p>
            <a:pPr algn="ctr"/>
            <a:r>
              <a:rPr lang="ru-RU" b="1" dirty="0" smtClean="0">
                <a:latin typeface="Constantia" pitchFamily="18" charset="0"/>
              </a:rPr>
              <a:t>В 2019 </a:t>
            </a:r>
            <a:r>
              <a:rPr lang="ru-RU" b="1" dirty="0">
                <a:latin typeface="Constantia" pitchFamily="18" charset="0"/>
              </a:rPr>
              <a:t>году основную часть расходов бюджета поселения составляли Муниципальные программы, разработанные в соответствии с действующим законодательством</a:t>
            </a:r>
            <a:r>
              <a:rPr lang="ru-RU" b="1" dirty="0" smtClean="0">
                <a:latin typeface="Constantia" pitchFamily="18" charset="0"/>
              </a:rPr>
              <a:t>.</a:t>
            </a:r>
          </a:p>
          <a:p>
            <a:pPr algn="ctr"/>
            <a:endParaRPr lang="ru-RU" dirty="0">
              <a:latin typeface="Calibri" panose="020F0502020204030204" pitchFamily="34" charset="0"/>
            </a:endParaRPr>
          </a:p>
        </p:txBody>
      </p:sp>
      <p:pic>
        <p:nvPicPr>
          <p:cNvPr id="2050" name="Picture 2" descr="D:\фото\2018 Зеленая весна\Зеленая весна\IMG_429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588" y="1988840"/>
            <a:ext cx="7020781" cy="4680520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858980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87000"/>
            <a:lum/>
          </a:blip>
          <a:srcRect/>
          <a:stretch>
            <a:fillRect l="-45000" t="-41000" r="-81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8194" y="49880"/>
            <a:ext cx="4339790" cy="3693319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Constantia" pitchFamily="18" charset="0"/>
              </a:rPr>
              <a:t>Муниципальная программа «Развитие культуры в муниципальном образовании Пчевское сельское поселение Киришского муниципального района Ленинградской области» -  расходы составили  </a:t>
            </a:r>
            <a:r>
              <a:rPr lang="ru-RU" b="1" dirty="0" smtClean="0">
                <a:latin typeface="Constantia" pitchFamily="18" charset="0"/>
              </a:rPr>
              <a:t>5 </a:t>
            </a:r>
            <a:r>
              <a:rPr lang="ru-RU" b="1" dirty="0">
                <a:latin typeface="Constantia" pitchFamily="18" charset="0"/>
              </a:rPr>
              <a:t>млн. </a:t>
            </a:r>
            <a:r>
              <a:rPr lang="ru-RU" b="1" dirty="0" smtClean="0">
                <a:latin typeface="Constantia" pitchFamily="18" charset="0"/>
              </a:rPr>
              <a:t>407  </a:t>
            </a:r>
            <a:r>
              <a:rPr lang="ru-RU" b="1" dirty="0">
                <a:latin typeface="Constantia" pitchFamily="18" charset="0"/>
              </a:rPr>
              <a:t>тыс</a:t>
            </a:r>
            <a:r>
              <a:rPr lang="ru-RU" b="1" dirty="0" smtClean="0">
                <a:latin typeface="Constantia" pitchFamily="18" charset="0"/>
              </a:rPr>
              <a:t>. рублей</a:t>
            </a:r>
            <a:r>
              <a:rPr lang="ru-RU" dirty="0" smtClean="0">
                <a:latin typeface="Constantia" pitchFamily="18" charset="0"/>
              </a:rPr>
              <a:t> </a:t>
            </a:r>
            <a:r>
              <a:rPr lang="ru-RU" dirty="0">
                <a:latin typeface="Constantia" pitchFamily="18" charset="0"/>
              </a:rPr>
              <a:t>(содержание учреждений культуры, выполнение Указов Президента по поэтапному повышению заработной платы работников, организация библиотечного обслуживания</a:t>
            </a:r>
            <a:r>
              <a:rPr lang="ru-RU" dirty="0" smtClean="0">
                <a:latin typeface="Constantia" pitchFamily="18" charset="0"/>
              </a:rPr>
              <a:t>)</a:t>
            </a:r>
            <a:endParaRPr lang="ru-RU" dirty="0">
              <a:latin typeface="Constantia" pitchFamily="18" charset="0"/>
            </a:endParaRPr>
          </a:p>
        </p:txBody>
      </p:sp>
      <p:pic>
        <p:nvPicPr>
          <p:cNvPr id="36866" name="Picture 2" descr="E:\фото к отчету главы за 2019 год\клуб\IMG_12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94" y="3790175"/>
            <a:ext cx="4339790" cy="2893193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7" name="Picture 3" descr="E:\фото к отчету главы за 2019 год\клуб\IMG_274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224" y="3792987"/>
            <a:ext cx="4350054" cy="2900037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8" name="Picture 4" descr="E:\фото к отчету главы за 2019 год\клуб\IMG_119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996" y="332656"/>
            <a:ext cx="4500498" cy="3000332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275585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87000"/>
            <a:lum/>
          </a:blip>
          <a:srcRect/>
          <a:stretch>
            <a:fillRect l="-45000" t="-41000" r="-81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Picture 3" descr="E:\фото к отчету главы за 2019 год\клуб\IMG_23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299562"/>
            <a:ext cx="5292080" cy="3528053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0" name="Picture 2" descr="E:\фото к отчету главы за 2019 год\клуб\IMG_256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5256584" cy="3504389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760866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87000"/>
            <a:lum/>
          </a:blip>
          <a:srcRect/>
          <a:stretch>
            <a:fillRect l="-45000" t="-41000" r="-81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E:\фото к отчету главы за 2019 год\библиотека\J5r8xTgO0w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10" y="228863"/>
            <a:ext cx="4458898" cy="3344174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5" name="Picture 3" descr="E:\фото к отчету главы за 2019 год\библиотека\TmeTiPguey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60648"/>
            <a:ext cx="3520990" cy="6264696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6" name="Picture 4" descr="E:\фото к отчету главы за 2019 год\библиотека\3bH4s61oaDU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294" y="3392994"/>
            <a:ext cx="4472079" cy="3357553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056679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87000"/>
            <a:lum/>
          </a:blip>
          <a:srcRect/>
          <a:stretch>
            <a:fillRect l="-45000" t="-41000" r="-81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267823"/>
            <a:ext cx="8064896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Размер расходов по муниципальной </a:t>
            </a:r>
            <a:r>
              <a:rPr lang="ru-RU" b="1" dirty="0" smtClean="0"/>
              <a:t>программе  </a:t>
            </a:r>
            <a:r>
              <a:rPr lang="ru-RU" b="1" dirty="0"/>
              <a:t>«Развитие автомобильных дорог в муниципальном образовании Пчевское сельское поселение Киришского муниципального района Ленинградской области» </a:t>
            </a:r>
            <a:r>
              <a:rPr lang="ru-RU" b="1" dirty="0" smtClean="0"/>
              <a:t>составил </a:t>
            </a:r>
            <a:r>
              <a:rPr lang="ru-RU" b="1" dirty="0"/>
              <a:t>1 млн. 964 </a:t>
            </a:r>
            <a:r>
              <a:rPr lang="ru-RU" b="1" dirty="0" err="1" smtClean="0"/>
              <a:t>тыс.рублей</a:t>
            </a:r>
            <a:r>
              <a:rPr lang="ru-RU" b="1" dirty="0" smtClean="0"/>
              <a:t>. В </a:t>
            </a:r>
            <a:r>
              <a:rPr lang="ru-RU" b="1" dirty="0"/>
              <a:t>рамках </a:t>
            </a:r>
            <a:r>
              <a:rPr lang="ru-RU" b="1" dirty="0" smtClean="0"/>
              <a:t>программы </a:t>
            </a:r>
            <a:r>
              <a:rPr lang="ru-RU" b="1" dirty="0"/>
              <a:t>проведены ремонты дорог в </a:t>
            </a:r>
            <a:r>
              <a:rPr lang="ru-RU" b="1" dirty="0" smtClean="0"/>
              <a:t>деревне Пчева </a:t>
            </a:r>
            <a:r>
              <a:rPr lang="ru-RU" b="1" dirty="0"/>
              <a:t>по </a:t>
            </a:r>
            <a:r>
              <a:rPr lang="ru-RU" b="1" dirty="0" smtClean="0"/>
              <a:t>улице Советской  у </a:t>
            </a:r>
            <a:r>
              <a:rPr lang="ru-RU" b="1" dirty="0"/>
              <a:t>многоквартирного жилого дома № 15</a:t>
            </a:r>
            <a:r>
              <a:rPr lang="ru-RU" b="1" dirty="0" smtClean="0"/>
              <a:t>.</a:t>
            </a:r>
            <a:endParaRPr lang="ru-RU" dirty="0"/>
          </a:p>
        </p:txBody>
      </p:sp>
      <p:pic>
        <p:nvPicPr>
          <p:cNvPr id="23554" name="Picture 2" descr="C:\Users\МАМА\Desktop\отчет 2020\отчет главы 2019\дорога советская пчева вдоль д.15 в ходе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095182"/>
            <a:ext cx="2675896" cy="4757148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C:\Users\МАМА\Desktop\отчет 2020\отчет главы 2019\дорога пчева советская д.15 в ходе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757" y="2100852"/>
            <a:ext cx="2675895" cy="4757148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802430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87000"/>
            <a:lum/>
          </a:blip>
          <a:srcRect/>
          <a:stretch>
            <a:fillRect l="-45000" t="-41000" r="-81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16632"/>
            <a:ext cx="8568952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В рамках государственной программы Ленинградской области </a:t>
            </a:r>
            <a:endParaRPr lang="ru-RU" dirty="0" smtClean="0"/>
          </a:p>
          <a:p>
            <a:pPr algn="ctr"/>
            <a:r>
              <a:rPr lang="ru-RU" dirty="0" smtClean="0"/>
              <a:t>«</a:t>
            </a:r>
            <a:r>
              <a:rPr lang="ru-RU" dirty="0"/>
              <a:t>Развитие  транспортной системы Ленинградской области» реализованы мероприятия муниципальной программы «Развитие автомобильных дорог в муниципальном образовании Пчевское сельское поселение» </a:t>
            </a:r>
            <a:endParaRPr lang="ru-RU" dirty="0" smtClean="0"/>
          </a:p>
          <a:p>
            <a:pPr algn="ctr"/>
            <a:r>
              <a:rPr lang="ru-RU" dirty="0" smtClean="0"/>
              <a:t>направленные </a:t>
            </a:r>
            <a:r>
              <a:rPr lang="ru-RU" dirty="0"/>
              <a:t>на ремонт дороги в </a:t>
            </a:r>
            <a:r>
              <a:rPr lang="ru-RU" dirty="0" err="1" smtClean="0"/>
              <a:t>д.Витка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6146" name="Picture 2" descr="C:\Users\МАМА\Desktop\отчет 2020\отчет главы 2019\дорога витка до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5" y="1661187"/>
            <a:ext cx="2448271" cy="5038244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E:\фото к отчету главы за 2019 год\2019 Ляшенко староста\к презентации\IMG_87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20888"/>
            <a:ext cx="5904655" cy="3936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603504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87000"/>
            <a:lum/>
          </a:blip>
          <a:srcRect/>
          <a:stretch>
            <a:fillRect l="-45000" t="-41000" r="-81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МАМА\Desktop\отчет 2020\отчет главы 2019\дорога витка в ходе 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766" y="124624"/>
            <a:ext cx="2609115" cy="5369241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МАМА\Desktop\отчет 2020\отчет главы 2019\дорога витка в ходе 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73298"/>
            <a:ext cx="2561809" cy="5271891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МАМА\Desktop\отчет 2020\отчет главы 2019\дорога Витка в ходе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5" y="4208419"/>
            <a:ext cx="5112569" cy="2484389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027454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87000"/>
            <a:lum/>
          </a:blip>
          <a:srcRect/>
          <a:stretch>
            <a:fillRect l="-45000" t="-41000" r="-81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226530"/>
            <a:ext cx="4536505" cy="3022785"/>
          </a:xfrm>
          <a:prstGeom prst="rect">
            <a:avLst/>
          </a:prstGeom>
          <a:noFill/>
          <a:ln w="952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399171"/>
            <a:ext cx="4903216" cy="3262031"/>
          </a:xfrm>
          <a:prstGeom prst="rect">
            <a:avLst/>
          </a:prstGeom>
          <a:noFill/>
          <a:ln w="952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9552" y="3933056"/>
            <a:ext cx="2736304" cy="2308324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alibri" panose="020F0502020204030204" pitchFamily="34" charset="0"/>
              </a:rPr>
              <a:t>Площадь  земельных участков, находящийся у граждан для ведения индивидуального садоводства составляет 67,3 га</a:t>
            </a:r>
          </a:p>
          <a:p>
            <a:pPr algn="ctr"/>
            <a:r>
              <a:rPr lang="ru-RU" dirty="0">
                <a:latin typeface="Calibri" panose="020F0502020204030204" pitchFamily="34" charset="0"/>
              </a:rPr>
              <a:t>Под огородничество занято 35,7 га 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292080" y="332656"/>
            <a:ext cx="3384376" cy="2308324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alibri" panose="020F0502020204030204" pitchFamily="34" charset="0"/>
              </a:rPr>
              <a:t>Площадь муниципального образования составляет </a:t>
            </a:r>
          </a:p>
          <a:p>
            <a:pPr algn="ctr"/>
            <a:r>
              <a:rPr lang="ru-RU" dirty="0">
                <a:latin typeface="Calibri" panose="020F0502020204030204" pitchFamily="34" charset="0"/>
              </a:rPr>
              <a:t>40045 га</a:t>
            </a:r>
          </a:p>
          <a:p>
            <a:pPr algn="ctr"/>
            <a:r>
              <a:rPr lang="ru-RU" dirty="0">
                <a:latin typeface="Calibri" panose="020F0502020204030204" pitchFamily="34" charset="0"/>
              </a:rPr>
              <a:t>Площадь земель населенных пунктов 580  га</a:t>
            </a:r>
          </a:p>
          <a:p>
            <a:pPr algn="ctr"/>
            <a:r>
              <a:rPr lang="ru-RU" dirty="0">
                <a:latin typeface="Calibri" panose="020F0502020204030204" pitchFamily="34" charset="0"/>
              </a:rPr>
              <a:t>Площадь земельных участков, занятых личным подсобным хозяйством  составляет 122 </a:t>
            </a:r>
            <a:r>
              <a:rPr lang="ru-RU" dirty="0" smtClean="0">
                <a:latin typeface="Calibri" panose="020F0502020204030204" pitchFamily="34" charset="0"/>
              </a:rPr>
              <a:t>га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031615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87000"/>
            <a:lum/>
          </a:blip>
          <a:srcRect/>
          <a:stretch>
            <a:fillRect l="-45000" t="-41000" r="-81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МАМА\Desktop\отчет 2020\отчет главы 2019\дорога Витка после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88640"/>
            <a:ext cx="6964631" cy="3384376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E:\фото к отчету главы за 2019 год\2019 Ляшенко староста\к презентации\IMG_59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068960"/>
            <a:ext cx="5436096" cy="3624064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282554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87000"/>
            <a:lum/>
          </a:blip>
          <a:srcRect/>
          <a:stretch>
            <a:fillRect l="-45000" t="-41000" r="-81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248263"/>
            <a:ext cx="806489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Constantia" panose="02030602050306030303" pitchFamily="18" charset="0"/>
              </a:rPr>
              <a:t>Очистка </a:t>
            </a:r>
            <a:r>
              <a:rPr lang="ru-RU" b="1" dirty="0">
                <a:latin typeface="Constantia" panose="02030602050306030303" pitchFamily="18" charset="0"/>
              </a:rPr>
              <a:t>от снега, посыпка дорог песком</a:t>
            </a:r>
          </a:p>
        </p:txBody>
      </p:sp>
      <p:pic>
        <p:nvPicPr>
          <p:cNvPr id="34818" name="Picture 2" descr="E:\фото к отчету главы за 2019 год\уборка снега\IMG_07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36712"/>
            <a:ext cx="5220072" cy="3480048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9" name="Picture 3" descr="E:\фото к отчету главы за 2019 год\уборка снега\IMG_079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254599"/>
            <a:ext cx="5220072" cy="3480048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839170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87000"/>
            <a:lum/>
          </a:blip>
          <a:srcRect/>
          <a:stretch>
            <a:fillRect l="-45000" t="-41000" r="-81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E:\фото к отчету главы за 2019 год\уборка снега\IMG_07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296815"/>
            <a:ext cx="5076056" cy="3384037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3" name="Picture 3" descr="E:\фото к отчету главы за 2019 год\уборка снега\IMG_083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1"/>
            <a:ext cx="4968552" cy="3312368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718703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87000"/>
            <a:lum/>
          </a:blip>
          <a:srcRect/>
          <a:stretch>
            <a:fillRect l="-45000" t="-41000" r="-81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0282" y="188640"/>
            <a:ext cx="8632471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Муниципальная программа «Безопасность на территории муниципального образования Пчевское сельское поселение Киришского муниципального района Ленинградской области» </a:t>
            </a:r>
            <a:r>
              <a:rPr lang="ru-RU" b="1" dirty="0" smtClean="0"/>
              <a:t>-</a:t>
            </a:r>
          </a:p>
          <a:p>
            <a:pPr algn="ctr"/>
            <a:r>
              <a:rPr lang="ru-RU" b="1" dirty="0" smtClean="0"/>
              <a:t> </a:t>
            </a:r>
            <a:r>
              <a:rPr lang="ru-RU" b="1" dirty="0"/>
              <a:t>расходы составили – 186,6 тыс. руб.</a:t>
            </a:r>
            <a:r>
              <a:rPr lang="ru-RU" dirty="0"/>
              <a:t> – (опахивание населенных пунктов, содержание пожарных водоемов, содержание мест массового отдыха у воды). </a:t>
            </a: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156" y="1844826"/>
            <a:ext cx="4307362" cy="2871576"/>
          </a:xfrm>
          <a:prstGeom prst="rect">
            <a:avLst/>
          </a:prstGeom>
          <a:noFill/>
          <a:ln w="952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896985"/>
            <a:ext cx="4176465" cy="2783339"/>
          </a:xfrm>
          <a:prstGeom prst="rect">
            <a:avLst/>
          </a:prstGeom>
          <a:noFill/>
          <a:ln w="952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514483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87000"/>
            <a:lum/>
          </a:blip>
          <a:srcRect/>
          <a:stretch>
            <a:fillRect l="-45000" t="-41000" r="-81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181337"/>
            <a:ext cx="8424936" cy="2862322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Муниципальная программа «Обеспечение устойчивого функционирования и развития коммунальной и инженерной инфраструктуры и повышение энергоэффективности в муниципальном образовании Пчевское сельское поселение Киришского муниципального района Ленинградской области» - расходы составили  - </a:t>
            </a:r>
            <a:r>
              <a:rPr lang="ru-RU" sz="2000" b="1" dirty="0"/>
              <a:t>3 млн. </a:t>
            </a:r>
            <a:r>
              <a:rPr lang="ru-RU" sz="2000" b="1" dirty="0" smtClean="0"/>
              <a:t>618 </a:t>
            </a:r>
            <a:r>
              <a:rPr lang="ru-RU" sz="2000" b="1" dirty="0"/>
              <a:t>тыс. </a:t>
            </a:r>
            <a:r>
              <a:rPr lang="ru-RU" sz="2000" b="1" dirty="0" smtClean="0"/>
              <a:t>рублей </a:t>
            </a:r>
            <a:r>
              <a:rPr lang="ru-RU" sz="2000" dirty="0" smtClean="0"/>
              <a:t>(приобретение и замена приборов уличного освещения, оплата за </a:t>
            </a:r>
            <a:r>
              <a:rPr lang="ru-RU" sz="2000" dirty="0" smtClean="0"/>
              <a:t>поставленную электроэнергию</a:t>
            </a:r>
            <a:r>
              <a:rPr lang="ru-RU" sz="2000" dirty="0" smtClean="0"/>
              <a:t>, техническое обслуживание сетей газоснабжения в д. Городище).</a:t>
            </a:r>
            <a:endParaRPr lang="ru-RU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145956"/>
            <a:ext cx="5503351" cy="3667420"/>
          </a:xfrm>
          <a:prstGeom prst="rect">
            <a:avLst/>
          </a:prstGeom>
          <a:noFill/>
          <a:ln w="952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239444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87000"/>
            <a:lum/>
          </a:blip>
          <a:srcRect/>
          <a:stretch>
            <a:fillRect l="-45000" t="-41000" r="-81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2311" y="116632"/>
            <a:ext cx="8640960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Муниципальная программа «Благоустройство и санитарное содержание территории муниципального образования Пчевское сельское поселение Киришского муниципального района Ленинградской области» - расходы составили - 2 млн. 129 тыс. </a:t>
            </a:r>
            <a:r>
              <a:rPr lang="ru-RU" b="1" dirty="0" smtClean="0"/>
              <a:t>рублей </a:t>
            </a:r>
            <a:r>
              <a:rPr lang="ru-RU" dirty="0"/>
              <a:t>(благоустройство воинских и содержание гражданских захоронений, </a:t>
            </a:r>
            <a:r>
              <a:rPr lang="ru-RU" dirty="0" err="1"/>
              <a:t>окашивание</a:t>
            </a:r>
            <a:r>
              <a:rPr lang="ru-RU" dirty="0"/>
              <a:t>, </a:t>
            </a:r>
            <a:r>
              <a:rPr lang="ru-RU" dirty="0" smtClean="0"/>
              <a:t>клумбы)</a:t>
            </a:r>
            <a:endParaRPr lang="ru-RU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76" y="1772816"/>
            <a:ext cx="7486887" cy="49895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371137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87000"/>
            <a:lum/>
          </a:blip>
          <a:srcRect/>
          <a:stretch>
            <a:fillRect l="-45000" t="-41000" r="-81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16632"/>
            <a:ext cx="8784976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В рамках государственной программы Ленинградской области «Развитие сельского хозяйства» Ленинградской области реализованы мероприятия муниципальной программы «Благоустройство и санитарное содержание территории муниципального образования Пчевское сельское поселение», направленные на борьбу с борщевиком </a:t>
            </a:r>
            <a:r>
              <a:rPr lang="ru-RU" b="1" dirty="0" smtClean="0"/>
              <a:t>Сосновского</a:t>
            </a:r>
            <a:r>
              <a:rPr lang="ru-RU" b="1" dirty="0"/>
              <a:t>.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552" y="1988840"/>
            <a:ext cx="6179368" cy="4634526"/>
          </a:xfrm>
          <a:prstGeom prst="rect">
            <a:avLst/>
          </a:prstGeom>
          <a:noFill/>
          <a:ln w="952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447205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87000"/>
            <a:lum/>
          </a:blip>
          <a:srcRect/>
          <a:stretch>
            <a:fillRect l="-45000" t="-41000" r="-81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234476"/>
            <a:ext cx="864096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Ликвидация </a:t>
            </a:r>
            <a:r>
              <a:rPr lang="ru-RU" b="1" dirty="0"/>
              <a:t>несанкционированных свалок, вывоз крупногабаритного </a:t>
            </a:r>
            <a:r>
              <a:rPr lang="ru-RU" b="1" dirty="0" smtClean="0"/>
              <a:t>мусора</a:t>
            </a:r>
            <a:endParaRPr lang="ru-RU" dirty="0"/>
          </a:p>
        </p:txBody>
      </p:sp>
      <p:pic>
        <p:nvPicPr>
          <p:cNvPr id="24579" name="Picture 3" descr="C:\Users\МАМА\Desktop\отчет 2020\отчет главы 2019\ликвидация свалок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744"/>
            <a:ext cx="5340307" cy="3003060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C:\Users\МАМА\Desktop\отчет 2020\отчет главы 2019\свалка 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0251" y="3573015"/>
            <a:ext cx="5608063" cy="3154535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665097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87000"/>
            <a:lum/>
          </a:blip>
          <a:srcRect/>
          <a:stretch>
            <a:fillRect l="-45000" t="-41000" r="-81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МАМА\Desktop\отчет 2020\отчет главы 2019\свалка до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5267"/>
            <a:ext cx="5724128" cy="3218897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 descr="C:\Users\МАМА\Desktop\отчет 2020\отчет главы 2019\свалки после 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573016"/>
            <a:ext cx="5569443" cy="3131912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769990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87000"/>
            <a:lum/>
          </a:blip>
          <a:srcRect/>
          <a:stretch>
            <a:fillRect l="-45000" t="-41000" r="-81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234476"/>
            <a:ext cx="864096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Ликвидация несанкционированной свалки в деревне Городище</a:t>
            </a:r>
            <a:endParaRPr lang="ru-RU" dirty="0"/>
          </a:p>
        </p:txBody>
      </p:sp>
      <p:pic>
        <p:nvPicPr>
          <p:cNvPr id="27650" name="Picture 2" descr="D:\фото\2019 посадка леса в Городище\IMG_279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53" y="836712"/>
            <a:ext cx="5076564" cy="3384376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 descr="D:\фото\2019 посадка леса в Городище\IMG_279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287863"/>
            <a:ext cx="5040560" cy="3360373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357037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87000"/>
            <a:lum/>
          </a:blip>
          <a:srcRect/>
          <a:stretch>
            <a:fillRect l="-45000" t="-41000" r="-81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681537" cy="308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435711"/>
            <a:ext cx="4760913" cy="3176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8" y="4146841"/>
            <a:ext cx="3024336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alibri" panose="020F0502020204030204" pitchFamily="34" charset="0"/>
              </a:rPr>
              <a:t>Имеется  </a:t>
            </a:r>
            <a:r>
              <a:rPr lang="ru-RU" dirty="0">
                <a:latin typeface="Calibri" panose="020F0502020204030204" pitchFamily="34" charset="0"/>
              </a:rPr>
              <a:t>5 фермерских хозяйств.</a:t>
            </a:r>
          </a:p>
          <a:p>
            <a:pPr algn="ctr"/>
            <a:r>
              <a:rPr lang="ru-RU" dirty="0">
                <a:latin typeface="Calibri" panose="020F0502020204030204" pitchFamily="34" charset="0"/>
              </a:rPr>
              <a:t>На территории Пчевского сельского поселения расположено </a:t>
            </a:r>
            <a:r>
              <a:rPr lang="ru-RU" dirty="0" smtClean="0">
                <a:latin typeface="Calibri" panose="020F0502020204030204" pitchFamily="34" charset="0"/>
              </a:rPr>
              <a:t> 9 </a:t>
            </a:r>
            <a:r>
              <a:rPr lang="ru-RU" dirty="0">
                <a:latin typeface="Calibri" panose="020F0502020204030204" pitchFamily="34" charset="0"/>
              </a:rPr>
              <a:t>населенных пунктов 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5508104" y="692697"/>
            <a:ext cx="3168352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alibri" panose="020F0502020204030204" pitchFamily="34" charset="0"/>
              </a:rPr>
              <a:t>На территории муниципального образования находятся 2 садоводческих товарищества:</a:t>
            </a:r>
          </a:p>
          <a:p>
            <a:pPr algn="ctr"/>
            <a:r>
              <a:rPr lang="ru-RU" dirty="0">
                <a:latin typeface="Calibri" panose="020F0502020204030204" pitchFamily="34" charset="0"/>
              </a:rPr>
              <a:t>- </a:t>
            </a:r>
            <a:r>
              <a:rPr lang="ru-RU" dirty="0" err="1">
                <a:latin typeface="Calibri" panose="020F0502020204030204" pitchFamily="34" charset="0"/>
              </a:rPr>
              <a:t>Типино</a:t>
            </a:r>
            <a:r>
              <a:rPr lang="ru-RU" dirty="0">
                <a:latin typeface="Calibri" panose="020F0502020204030204" pitchFamily="34" charset="0"/>
              </a:rPr>
              <a:t> 20,2 га </a:t>
            </a:r>
          </a:p>
          <a:p>
            <a:pPr algn="ctr"/>
            <a:r>
              <a:rPr lang="ru-RU" dirty="0">
                <a:latin typeface="Calibri" panose="020F0502020204030204" pitchFamily="34" charset="0"/>
              </a:rPr>
              <a:t>- Родник 7,24 га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548733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87000"/>
            <a:lum/>
          </a:blip>
          <a:srcRect/>
          <a:stretch>
            <a:fillRect l="-45000" t="-41000" r="-81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D:\фото\2019 посадка леса в Городище\IMG_28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356992"/>
            <a:ext cx="4932041" cy="3288027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D:\фото\2019 посадка леса в Городище\IMG_28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41" y="404665"/>
            <a:ext cx="4968552" cy="3312368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75416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87000"/>
            <a:lum/>
          </a:blip>
          <a:srcRect/>
          <a:stretch>
            <a:fillRect l="-45000" t="-41000" r="-81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5" y="188640"/>
            <a:ext cx="8524159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Муниципальная программа «Обеспечение качественным жильем граждан на территории муниципального образования Пчевское сельское поселение Киришского муниципального района Ленинградской области» - расходы составили </a:t>
            </a:r>
            <a:r>
              <a:rPr lang="ru-RU" b="1" dirty="0" smtClean="0"/>
              <a:t>- </a:t>
            </a:r>
            <a:r>
              <a:rPr lang="ru-RU" b="1" dirty="0"/>
              <a:t>1 млн. 116 тыс. </a:t>
            </a:r>
            <a:r>
              <a:rPr lang="ru-RU" b="1" dirty="0" smtClean="0"/>
              <a:t>рублей </a:t>
            </a:r>
            <a:r>
              <a:rPr lang="ru-RU" dirty="0" smtClean="0"/>
              <a:t>(</a:t>
            </a:r>
            <a:r>
              <a:rPr lang="ru-RU" dirty="0"/>
              <a:t>субсидии на возмещение затрат в связи с эксплуатацией жилищного фонда многоквартирных домов, взносы на капитальный ремонт) 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77" y="2108324"/>
            <a:ext cx="4541837" cy="3024187"/>
          </a:xfrm>
          <a:prstGeom prst="rect">
            <a:avLst/>
          </a:prstGeom>
          <a:noFill/>
          <a:ln w="952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232" y="3717032"/>
            <a:ext cx="4462463" cy="2974975"/>
          </a:xfrm>
          <a:prstGeom prst="rect">
            <a:avLst/>
          </a:prstGeom>
          <a:noFill/>
          <a:ln w="952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665526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87000"/>
            <a:lum/>
          </a:blip>
          <a:srcRect/>
          <a:stretch>
            <a:fillRect l="-45000" t="-41000" r="-81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2539" y="188640"/>
            <a:ext cx="8568952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Муниципальная программа «Стимулирование экономического развития муниципального образования Пчевское сельское поселение Киришского муниципального района Ленинградской области» </a:t>
            </a:r>
            <a:r>
              <a:rPr lang="ru-RU" b="1" dirty="0" smtClean="0"/>
              <a:t>- </a:t>
            </a:r>
            <a:r>
              <a:rPr lang="ru-RU" b="1" dirty="0" smtClean="0"/>
              <a:t>расходы </a:t>
            </a:r>
            <a:r>
              <a:rPr lang="ru-RU" b="1" dirty="0"/>
              <a:t>составили </a:t>
            </a:r>
            <a:endParaRPr lang="ru-RU" b="1" dirty="0" smtClean="0"/>
          </a:p>
          <a:p>
            <a:pPr algn="ctr"/>
            <a:r>
              <a:rPr lang="ru-RU" b="1" dirty="0" smtClean="0"/>
              <a:t> </a:t>
            </a:r>
            <a:r>
              <a:rPr lang="ru-RU" b="1" dirty="0"/>
              <a:t>1 млн. 905 тыс. </a:t>
            </a:r>
            <a:r>
              <a:rPr lang="ru-RU" b="1" dirty="0" smtClean="0"/>
              <a:t>рублей  </a:t>
            </a:r>
            <a:r>
              <a:rPr lang="ru-RU" dirty="0" smtClean="0"/>
              <a:t>(</a:t>
            </a:r>
            <a:r>
              <a:rPr lang="ru-RU" dirty="0"/>
              <a:t>регистрация права собственности и постановка на кадастровый учет земельных участков и объектов недвижимого имущества </a:t>
            </a:r>
            <a:r>
              <a:rPr lang="ru-RU" dirty="0" smtClean="0"/>
              <a:t>, </a:t>
            </a:r>
            <a:r>
              <a:rPr lang="ru-RU" dirty="0" smtClean="0"/>
              <a:t>субсидии </a:t>
            </a:r>
            <a:r>
              <a:rPr lang="ru-RU" dirty="0"/>
              <a:t>на возмещение затрат в связи с оказанием банных услуг населению) </a:t>
            </a:r>
          </a:p>
        </p:txBody>
      </p:sp>
      <p:pic>
        <p:nvPicPr>
          <p:cNvPr id="2051" name="Picture 3" descr="E:\фото к отчету главы за 2019 год\2019 сходы в деревнях весна\IMG_20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312707"/>
            <a:ext cx="6606480" cy="4404320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009092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87000"/>
            <a:lum/>
          </a:blip>
          <a:srcRect/>
          <a:stretch>
            <a:fillRect l="-45000" t="-41000" r="-81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3812" y="391317"/>
            <a:ext cx="7956376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Муниципальная программа  «Устойчивое общественное развитие в муниципальном образовании Пчевское сельское поселение Киришского муниципального района Ленинградской области» - расходы составили  3,27 тыс. </a:t>
            </a:r>
            <a:r>
              <a:rPr lang="ru-RU" b="1" dirty="0" smtClean="0"/>
              <a:t>рублей </a:t>
            </a:r>
            <a:r>
              <a:rPr lang="ru-RU" dirty="0"/>
              <a:t>(оплата членский взносов в Совет муниципальных образования Ленинградской области).  </a:t>
            </a:r>
          </a:p>
        </p:txBody>
      </p:sp>
      <p:pic>
        <p:nvPicPr>
          <p:cNvPr id="20482" name="Picture 2" descr="E:\фото к отчету главы за 2019 год\2019 собрание членов СМОЛО Кингисепп\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12" y="2132856"/>
            <a:ext cx="7956376" cy="4463333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845571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87000"/>
            <a:lum/>
          </a:blip>
          <a:srcRect/>
          <a:stretch>
            <a:fillRect l="-45000" t="-41000" r="-81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260648"/>
            <a:ext cx="7488832" cy="6524863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Муниципальная программа «Развитие частей территории муниципального образования Пчевское сельское поселение Киришского муниципального района Ленинградской области – </a:t>
            </a:r>
            <a:endParaRPr lang="ru-RU" sz="2000" b="1" dirty="0" smtClean="0"/>
          </a:p>
          <a:p>
            <a:pPr algn="ctr"/>
            <a:r>
              <a:rPr lang="ru-RU" sz="2000" b="1" dirty="0" smtClean="0"/>
              <a:t>расходы </a:t>
            </a:r>
            <a:r>
              <a:rPr lang="ru-RU" sz="2000" b="1" dirty="0"/>
              <a:t>составили </a:t>
            </a:r>
            <a:r>
              <a:rPr lang="ru-RU" sz="2000" b="1" dirty="0"/>
              <a:t>4 млн. 137 тыс. рублей </a:t>
            </a:r>
            <a:r>
              <a:rPr lang="ru-RU" sz="2000" b="1" dirty="0"/>
              <a:t>, </a:t>
            </a:r>
            <a:endParaRPr lang="ru-RU" sz="2000" b="1" dirty="0" smtClean="0"/>
          </a:p>
          <a:p>
            <a:pPr algn="ctr"/>
            <a:r>
              <a:rPr lang="ru-RU" sz="2000" b="1" dirty="0" smtClean="0"/>
              <a:t>включает </a:t>
            </a:r>
            <a:r>
              <a:rPr lang="ru-RU" sz="2000" b="1" dirty="0"/>
              <a:t>в себя </a:t>
            </a:r>
            <a:r>
              <a:rPr lang="ru-RU" sz="2000" b="1" dirty="0" smtClean="0"/>
              <a:t>подпрограммы:</a:t>
            </a:r>
            <a:endParaRPr lang="ru-RU" sz="2000" dirty="0"/>
          </a:p>
          <a:p>
            <a:pPr algn="ctr"/>
            <a:r>
              <a:rPr lang="ru-RU" sz="2000" b="1" dirty="0"/>
              <a:t> </a:t>
            </a:r>
            <a:r>
              <a:rPr lang="ru-RU" sz="2000" b="1" dirty="0" smtClean="0"/>
              <a:t>- «Развитие </a:t>
            </a:r>
            <a:r>
              <a:rPr lang="ru-RU" sz="2000" b="1" dirty="0"/>
              <a:t>населенных пунктов муниципального образования Пчевское сельское поселение Киришского муниципального района </a:t>
            </a:r>
            <a:r>
              <a:rPr lang="ru-RU" sz="2000" b="1" dirty="0"/>
              <a:t>Ленинградской области» </a:t>
            </a:r>
            <a:r>
              <a:rPr lang="ru-RU" sz="2000" dirty="0"/>
              <a:t>(ремонт колодцев, содержание системы центрального водоснабжения по ул. Боровая д. Городище, ремонт участков дорог в деревнях Чирково, </a:t>
            </a:r>
            <a:r>
              <a:rPr lang="ru-RU" sz="2000" dirty="0" err="1"/>
              <a:t>Дуняково</a:t>
            </a:r>
            <a:r>
              <a:rPr lang="ru-RU" sz="2000" dirty="0"/>
              <a:t>, Мотохово, Городище, приобретение и установка элементов игрового оборудования для детской площадки в д. Витка, обрезка деревьев, приобретение и установка приборов уличного освещения</a:t>
            </a:r>
            <a:r>
              <a:rPr lang="ru-RU" sz="2000" dirty="0" smtClean="0"/>
              <a:t>);</a:t>
            </a:r>
            <a:endParaRPr lang="ru-RU" sz="2000" b="1" dirty="0" smtClean="0"/>
          </a:p>
          <a:p>
            <a:pPr algn="ctr"/>
            <a:r>
              <a:rPr lang="ru-RU" sz="2000" b="1" dirty="0" smtClean="0"/>
              <a:t>- «Развитие </a:t>
            </a:r>
            <a:r>
              <a:rPr lang="ru-RU" sz="2000" b="1" dirty="0"/>
              <a:t>административного центра муниципального образования Пчевское сельское поселение Киришского муниципального района Ленинградской области» - </a:t>
            </a:r>
            <a:r>
              <a:rPr lang="ru-RU" sz="2000" dirty="0"/>
              <a:t>(Ремонт участка дороги по ул. Героев д. Пчева, устройство наружного электроосвещения при въезде в д. Пчева).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713109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87000"/>
            <a:lum/>
          </a:blip>
          <a:srcRect/>
          <a:stretch>
            <a:fillRect l="-45000" t="-41000" r="-81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260648"/>
            <a:ext cx="8280920" cy="2554545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Предоставление </a:t>
            </a:r>
            <a:r>
              <a:rPr lang="ru-RU" sz="2000" b="1" dirty="0"/>
              <a:t>субсидий из областного бюджета Ленинградской области на реализацию областного закона от 28 декабря 2018 года № 147-оз «О старостах сельских населенных пунктов Ленинградской области и содействии участию населения в осуществлении местного самоуправления в иных формах на частях территорий муниципальных образований Ленинградской области» позволило выполнить такие мероприятия в населенных пунктах</a:t>
            </a:r>
            <a:r>
              <a:rPr lang="ru-RU" sz="2000" b="1" dirty="0" smtClean="0"/>
              <a:t>:</a:t>
            </a:r>
            <a:endParaRPr lang="ru-RU" dirty="0"/>
          </a:p>
        </p:txBody>
      </p:sp>
      <p:pic>
        <p:nvPicPr>
          <p:cNvPr id="4098" name="Picture 2" descr="D:\фото\2018 виды ПСП\DSC_01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047951"/>
            <a:ext cx="6390456" cy="3594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699271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87000"/>
            <a:lum/>
          </a:blip>
          <a:srcRect/>
          <a:stretch>
            <a:fillRect l="-45000" t="-41000" r="-81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43808" y="4293096"/>
            <a:ext cx="3312368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Ремонт колодца </a:t>
            </a:r>
          </a:p>
          <a:p>
            <a:pPr algn="ctr"/>
            <a:r>
              <a:rPr lang="ru-RU" b="1" dirty="0" smtClean="0"/>
              <a:t>на улице  Советская </a:t>
            </a:r>
          </a:p>
          <a:p>
            <a:pPr algn="ctr"/>
            <a:r>
              <a:rPr lang="ru-RU" b="1" dirty="0" smtClean="0"/>
              <a:t>в деревне Городище</a:t>
            </a:r>
            <a:endParaRPr lang="ru-RU" dirty="0"/>
          </a:p>
        </p:txBody>
      </p:sp>
      <p:pic>
        <p:nvPicPr>
          <p:cNvPr id="18434" name="Picture 2" descr="E:\фото к отчету главы за 2019 год\2 колодец советская городище\IMG_20190619_1124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16632"/>
            <a:ext cx="3983141" cy="2987356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E:\фото к отчету главы за 2019 год\2 колодец советская городище\IMG_20190701_14323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901" y="3201723"/>
            <a:ext cx="2579719" cy="3439625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E:\фото к отчету главы за 2019 год\2 колодец советская городище\IMG_20190701_14563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238790"/>
            <a:ext cx="2545072" cy="3393430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156215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87000"/>
            <a:lum/>
          </a:blip>
          <a:srcRect/>
          <a:stretch>
            <a:fillRect l="-45000" t="-41000" r="-81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7624" y="147990"/>
            <a:ext cx="734481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Ремонт колодца на улице Набережной  в  деревне Городище</a:t>
            </a:r>
            <a:endParaRPr lang="ru-RU" dirty="0"/>
          </a:p>
        </p:txBody>
      </p:sp>
      <p:pic>
        <p:nvPicPr>
          <p:cNvPr id="17410" name="Picture 2" descr="E:\фото к отчету главы за 2019 год\1 колодец набережная городище\IMG_20190619_1112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14" y="628213"/>
            <a:ext cx="3079234" cy="4105645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E:\фото к отчету главы за 2019 год\1 колодец набережная городище\IMG_20190628_10573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354967"/>
            <a:ext cx="3155866" cy="4207822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E:\фото к отчету главы за 2019 год\1 колодец набережная городище\IMG_20190701_15183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433" y="2564904"/>
            <a:ext cx="3079233" cy="4105645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929711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87000"/>
            <a:lum/>
          </a:blip>
          <a:srcRect/>
          <a:stretch>
            <a:fillRect l="-45000" t="-41000" r="-81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23702" y="557078"/>
            <a:ext cx="3766788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Установка </a:t>
            </a:r>
            <a:r>
              <a:rPr lang="ru-RU" b="1" dirty="0"/>
              <a:t>детской игровой площадки в </a:t>
            </a:r>
            <a:r>
              <a:rPr lang="ru-RU" b="1" dirty="0" smtClean="0"/>
              <a:t>деревне Витка </a:t>
            </a:r>
            <a:endParaRPr lang="ru-RU" dirty="0"/>
          </a:p>
        </p:txBody>
      </p:sp>
      <p:pic>
        <p:nvPicPr>
          <p:cNvPr id="16386" name="Picture 2" descr="E:\фото к отчету главы за 2019 год\2019 Ляшенко староста\к презентации\IMG-20191027-WA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94" y="142304"/>
            <a:ext cx="4273098" cy="3168266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E:\фото к отчету главы за 2019 год\2019 Ляшенко староста\к презентации\IMG_597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94" y="3429000"/>
            <a:ext cx="4896036" cy="3264024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E:\фото к отчету главы за 2019 год\детск площадка Витка\IMG-20191014-WA000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799896"/>
            <a:ext cx="3627985" cy="4893128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797845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87000"/>
            <a:lum/>
          </a:blip>
          <a:srcRect/>
          <a:stretch>
            <a:fillRect l="-45000" t="-41000" r="-81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412776"/>
            <a:ext cx="3610265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Укрепление </a:t>
            </a:r>
            <a:r>
              <a:rPr lang="ru-RU" b="1" dirty="0"/>
              <a:t>дорожного покрытия в </a:t>
            </a:r>
            <a:r>
              <a:rPr lang="ru-RU" b="1" dirty="0" smtClean="0"/>
              <a:t>деревне  Городище</a:t>
            </a:r>
            <a:endParaRPr lang="ru-RU" dirty="0"/>
          </a:p>
        </p:txBody>
      </p:sp>
      <p:pic>
        <p:nvPicPr>
          <p:cNvPr id="22530" name="Picture 2" descr="E:\фото к отчету главы за 2019 год\городище дорога\IMG-20191007-WA00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59" y="4005064"/>
            <a:ext cx="5334612" cy="2592288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E:\фото к отчету главы за 2019 год\городище дорога\IMG-20191007-WA00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620688"/>
            <a:ext cx="2646038" cy="5445224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E:\фото к отчету главы за 2019 год\городище дорога\IMG-20191007-WA00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1245" y="116632"/>
            <a:ext cx="2589362" cy="5328592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13978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87000"/>
            <a:lum/>
          </a:blip>
          <a:srcRect/>
          <a:stretch>
            <a:fillRect l="-45000" t="-41000" r="-81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83768" y="456194"/>
            <a:ext cx="468052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Calibri" panose="020F0502020204030204" pitchFamily="34" charset="0"/>
              </a:rPr>
              <a:t>Динамика численности населения </a:t>
            </a:r>
            <a:endParaRPr lang="ru-RU" dirty="0">
              <a:latin typeface="Calibri" panose="020F0502020204030204" pitchFamily="34" charset="0"/>
            </a:endParaRPr>
          </a:p>
          <a:p>
            <a:pPr algn="ctr"/>
            <a:r>
              <a:rPr lang="ru-RU" b="1" dirty="0">
                <a:latin typeface="Calibri" panose="020F0502020204030204" pitchFamily="34" charset="0"/>
              </a:rPr>
              <a:t>с </a:t>
            </a:r>
            <a:r>
              <a:rPr lang="ru-RU" b="1" dirty="0" smtClean="0">
                <a:latin typeface="Calibri" panose="020F0502020204030204" pitchFamily="34" charset="0"/>
              </a:rPr>
              <a:t>01.01.2019 </a:t>
            </a:r>
            <a:r>
              <a:rPr lang="ru-RU" b="1" dirty="0">
                <a:latin typeface="Calibri" panose="020F0502020204030204" pitchFamily="34" charset="0"/>
              </a:rPr>
              <a:t>по </a:t>
            </a:r>
            <a:r>
              <a:rPr lang="ru-RU" b="1" dirty="0" smtClean="0">
                <a:latin typeface="Calibri" panose="020F0502020204030204" pitchFamily="34" charset="0"/>
              </a:rPr>
              <a:t>01.01.2020 </a:t>
            </a:r>
            <a:r>
              <a:rPr lang="ru-RU" b="1" dirty="0">
                <a:latin typeface="Calibri" panose="020F0502020204030204" pitchFamily="34" charset="0"/>
              </a:rPr>
              <a:t>годы, </a:t>
            </a:r>
            <a:r>
              <a:rPr lang="ru-RU" b="1" dirty="0" smtClean="0">
                <a:latin typeface="Calibri" panose="020F0502020204030204" pitchFamily="34" charset="0"/>
              </a:rPr>
              <a:t>человек</a:t>
            </a: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916832"/>
            <a:ext cx="7478988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07704" y="5637621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на 01.01.2019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896308" y="5644780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на 01.01.2020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1955527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87000"/>
            <a:lum/>
          </a:blip>
          <a:srcRect/>
          <a:stretch>
            <a:fillRect l="-45000" t="-41000" r="-81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332656"/>
            <a:ext cx="864096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Укрепление </a:t>
            </a:r>
            <a:r>
              <a:rPr lang="ru-RU" b="1" dirty="0"/>
              <a:t>дорожного покрытия в </a:t>
            </a:r>
            <a:r>
              <a:rPr lang="ru-RU" b="1" dirty="0" smtClean="0"/>
              <a:t>деревне  </a:t>
            </a:r>
            <a:r>
              <a:rPr lang="ru-RU" b="1" dirty="0" err="1" smtClean="0"/>
              <a:t>Чирково</a:t>
            </a:r>
            <a:r>
              <a:rPr lang="ru-RU" b="1" dirty="0" smtClean="0"/>
              <a:t> </a:t>
            </a:r>
            <a:endParaRPr lang="ru-RU" dirty="0"/>
          </a:p>
        </p:txBody>
      </p:sp>
      <p:pic>
        <p:nvPicPr>
          <p:cNvPr id="14338" name="Picture 2" descr="C:\Users\МАМА\Desktop\отчет 2020\отчет главы 2019\дорога чирково до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62836"/>
            <a:ext cx="2720537" cy="5598532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МАМА\Desktop\отчет 2020\отчет главы 2019\дорога чирково до 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476" y="1067258"/>
            <a:ext cx="2730353" cy="5618733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МАМА\Desktop\отчет 2020\отчет главы 2019\дорога чирково после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6460" y="1067257"/>
            <a:ext cx="3118491" cy="5540603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046953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87000"/>
            <a:lum/>
          </a:blip>
          <a:srcRect/>
          <a:stretch>
            <a:fillRect l="-45000" t="-41000" r="-81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332656"/>
            <a:ext cx="878497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Укрепление </a:t>
            </a:r>
            <a:r>
              <a:rPr lang="ru-RU" b="1" dirty="0"/>
              <a:t>дорожного покрытия в </a:t>
            </a:r>
            <a:r>
              <a:rPr lang="ru-RU" b="1" dirty="0" smtClean="0"/>
              <a:t>переулке </a:t>
            </a:r>
            <a:r>
              <a:rPr lang="ru-RU" b="1" dirty="0"/>
              <a:t>Садовый </a:t>
            </a:r>
            <a:r>
              <a:rPr lang="ru-RU" b="1" dirty="0" smtClean="0"/>
              <a:t>деревни </a:t>
            </a:r>
            <a:r>
              <a:rPr lang="ru-RU" b="1" dirty="0" err="1" smtClean="0"/>
              <a:t>Чирково</a:t>
            </a:r>
            <a:endParaRPr lang="ru-RU" dirty="0"/>
          </a:p>
        </p:txBody>
      </p:sp>
      <p:pic>
        <p:nvPicPr>
          <p:cNvPr id="15362" name="Picture 2" descr="C:\Users\МАМА\Desktop\отчет 2020\отчет главы 2019\дорога пер.садовый чирково до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96752"/>
            <a:ext cx="2646038" cy="544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МАМА\Desktop\отчет 2020\отчет главы 2019\дорога пер.садовый чирково в ходе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198537"/>
            <a:ext cx="2646038" cy="544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C:\Users\МАМА\Desktop\отчет 2020\отчет главы 2019\дорога пер.садовый чирково после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902" y="1198537"/>
            <a:ext cx="3061935" cy="5443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734419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87000"/>
            <a:lum/>
          </a:blip>
          <a:srcRect/>
          <a:stretch>
            <a:fillRect l="-45000" t="-41000" r="-81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332656"/>
            <a:ext cx="864096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Укрепление </a:t>
            </a:r>
            <a:r>
              <a:rPr lang="ru-RU" b="1" dirty="0"/>
              <a:t>дорожного покрытия в </a:t>
            </a:r>
            <a:r>
              <a:rPr lang="ru-RU" b="1" dirty="0" smtClean="0"/>
              <a:t> деревне Мотохово</a:t>
            </a:r>
            <a:endParaRPr lang="ru-RU" dirty="0"/>
          </a:p>
        </p:txBody>
      </p:sp>
      <p:pic>
        <p:nvPicPr>
          <p:cNvPr id="13314" name="Picture 2" descr="C:\Users\МАМА\Desktop\отчет 2020\отчет главы 2019\дорога мотохово до 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30498"/>
            <a:ext cx="2797074" cy="5756038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МАМА\Desktop\отчет 2020\отчет главы 2019\дорого мотохово в ходе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825" y="914150"/>
            <a:ext cx="2800341" cy="5762758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МАМА\Desktop\отчет 2020\отчет главы 2019\дорога мотохово после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914149"/>
            <a:ext cx="2800340" cy="5762758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770757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87000"/>
            <a:lum/>
          </a:blip>
          <a:srcRect/>
          <a:stretch>
            <a:fillRect l="-45000" t="-41000" r="-81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332656"/>
            <a:ext cx="864096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Укрепление </a:t>
            </a:r>
            <a:r>
              <a:rPr lang="ru-RU" b="1" dirty="0"/>
              <a:t>дорожного покрытия в </a:t>
            </a:r>
            <a:r>
              <a:rPr lang="ru-RU" b="1" dirty="0" smtClean="0"/>
              <a:t> деревне  </a:t>
            </a:r>
            <a:r>
              <a:rPr lang="ru-RU" b="1" dirty="0" err="1" smtClean="0"/>
              <a:t>Дуняково</a:t>
            </a:r>
            <a:endParaRPr lang="ru-RU" dirty="0"/>
          </a:p>
        </p:txBody>
      </p:sp>
      <p:pic>
        <p:nvPicPr>
          <p:cNvPr id="12290" name="Picture 2" descr="C:\Users\МАМА\Desktop\отчет 2020\отчет главы 2019\дорога дуняково до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026773"/>
            <a:ext cx="2764320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МАМА\Desktop\отчет 2020\отчет главы 2019\дорога дуняково в ходе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218" y="1026773"/>
            <a:ext cx="2764319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439515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87000"/>
            <a:lum/>
          </a:blip>
          <a:srcRect/>
          <a:stretch>
            <a:fillRect l="-45000" t="-41000" r="-81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09148" y="260648"/>
            <a:ext cx="476534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Обрезка деревьев </a:t>
            </a:r>
            <a:endParaRPr lang="ru-RU" dirty="0"/>
          </a:p>
        </p:txBody>
      </p:sp>
      <p:pic>
        <p:nvPicPr>
          <p:cNvPr id="11266" name="Picture 2" descr="C:\Users\МАМА\Desktop\отчет 2020\отчет главы 2019\опиловка до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21379"/>
            <a:ext cx="4220014" cy="5626686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МАМА\Desktop\отчет 2020\отчет главы 2019\опиловка после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625" y="990345"/>
            <a:ext cx="4243290" cy="5657720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472250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87000"/>
            <a:lum/>
          </a:blip>
          <a:srcRect/>
          <a:stretch>
            <a:fillRect l="-45000" t="-41000" r="-81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7624" y="204133"/>
            <a:ext cx="734481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Приобретение </a:t>
            </a:r>
            <a:r>
              <a:rPr lang="ru-RU" b="1" dirty="0"/>
              <a:t>и установка приборов уличного </a:t>
            </a:r>
            <a:r>
              <a:rPr lang="ru-RU" b="1" dirty="0" smtClean="0"/>
              <a:t>освещения</a:t>
            </a:r>
            <a:endParaRPr lang="ru-RU" dirty="0"/>
          </a:p>
        </p:txBody>
      </p:sp>
      <p:pic>
        <p:nvPicPr>
          <p:cNvPr id="10242" name="Picture 2" descr="C:\Users\МАМА\Desktop\отчет 2020\отчет главы 2019\пр.уличного освещения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8720"/>
            <a:ext cx="4176464" cy="5568619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МАМА\Desktop\отчет 2020\отчет главы 2019\приборы уличного освещения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908720"/>
            <a:ext cx="4176464" cy="5568619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562816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87000"/>
            <a:lum/>
          </a:blip>
          <a:srcRect/>
          <a:stretch>
            <a:fillRect l="-45000" t="-41000" r="-81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19" y="206276"/>
            <a:ext cx="8697339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Содержание системы </a:t>
            </a:r>
            <a:r>
              <a:rPr lang="ru-RU" b="1" dirty="0" smtClean="0"/>
              <a:t>водоснабжения по улице Боровая </a:t>
            </a:r>
            <a:endParaRPr lang="ru-RU" b="1" dirty="0" smtClean="0"/>
          </a:p>
          <a:p>
            <a:pPr algn="ctr"/>
            <a:r>
              <a:rPr lang="ru-RU" b="1" dirty="0" smtClean="0"/>
              <a:t>в </a:t>
            </a:r>
            <a:r>
              <a:rPr lang="ru-RU" b="1" dirty="0" smtClean="0"/>
              <a:t>деревне Городище</a:t>
            </a:r>
            <a:endParaRPr lang="ru-RU" dirty="0"/>
          </a:p>
        </p:txBody>
      </p:sp>
      <p:pic>
        <p:nvPicPr>
          <p:cNvPr id="39940" name="Picture 4" descr="E:\фото к отчету главы за 2019 год\водоснабжение городище 147-оз\IMG-20191009-WA00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485039"/>
            <a:ext cx="3152723" cy="4203631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38" name="Picture 2" descr="E:\фото к отчету главы за 2019 год\водоснабжение городище 147-оз\IMG-20191008-WA0000 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012" y="980728"/>
            <a:ext cx="3168352" cy="4224469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39" name="Picture 3" descr="E:\фото к отчету главы за 2019 год\водоснабжение городище 147-оз\IMG-20191008-WA00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500862"/>
            <a:ext cx="3147946" cy="4197261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550194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87000"/>
            <a:lum/>
          </a:blip>
          <a:srcRect/>
          <a:stretch>
            <a:fillRect l="-45000" t="-41000" r="-81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260648"/>
            <a:ext cx="8280920" cy="1938992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Работы</a:t>
            </a:r>
            <a:r>
              <a:rPr lang="ru-RU" sz="2000" b="1" dirty="0"/>
              <a:t>, проводимые в рамках указанной программы направлены на реализацию областного закона от 15 января 2018 года № 3-оз  «О содействии участию населения в осуществлении местного самоуправления в иных формах на территориях административных центров и городских поселков муниципальных образований Ленинградской области</a:t>
            </a:r>
            <a:r>
              <a:rPr lang="ru-RU" sz="2000" b="1" dirty="0" smtClean="0"/>
              <a:t>»</a:t>
            </a:r>
            <a:endParaRPr lang="ru-RU" sz="2000" dirty="0"/>
          </a:p>
        </p:txBody>
      </p:sp>
      <p:pic>
        <p:nvPicPr>
          <p:cNvPr id="3075" name="Picture 3" descr="D:\фото\2018 виды ПСП\IMG_44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348880"/>
            <a:ext cx="6552728" cy="4368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776701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87000"/>
            <a:lum/>
          </a:blip>
          <a:srcRect/>
          <a:stretch>
            <a:fillRect l="-45000" t="-41000" r="-81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6976" y="44949"/>
            <a:ext cx="8424936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За </a:t>
            </a:r>
            <a:r>
              <a:rPr lang="ru-RU" b="1" dirty="0"/>
              <a:t>счет выделенных средств из областного бюджета </a:t>
            </a:r>
            <a:r>
              <a:rPr lang="ru-RU" b="1" dirty="0" smtClean="0"/>
              <a:t>проведены работы по  ремонту  </a:t>
            </a:r>
            <a:r>
              <a:rPr lang="ru-RU" b="1" dirty="0"/>
              <a:t>дороги по </a:t>
            </a:r>
            <a:r>
              <a:rPr lang="ru-RU" b="1" dirty="0" smtClean="0"/>
              <a:t>улице Героев </a:t>
            </a:r>
            <a:r>
              <a:rPr lang="ru-RU" b="1" dirty="0"/>
              <a:t>в </a:t>
            </a:r>
            <a:r>
              <a:rPr lang="ru-RU" b="1" dirty="0" smtClean="0"/>
              <a:t>деревне Пчева </a:t>
            </a:r>
            <a:endParaRPr lang="ru-RU" dirty="0"/>
          </a:p>
        </p:txBody>
      </p:sp>
      <p:pic>
        <p:nvPicPr>
          <p:cNvPr id="19458" name="Picture 2" descr="C:\Users\МАМА\Desktop\отчет 2020\отчет главы 2019\дорога пчева героев в ходе 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397" y="3867223"/>
            <a:ext cx="3960440" cy="2970331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МАМА\Desktop\отчет 2020\отчет главы 2019\дорога пчева героев в ходе 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99" y="1111970"/>
            <a:ext cx="3817435" cy="2863077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C:\Users\МАМА\Desktop\отчет 2020\отчет главы 2019\дорога пчева героев в ходе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3966" y="1130266"/>
            <a:ext cx="3817436" cy="2863077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037561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87000"/>
            <a:lum/>
          </a:blip>
          <a:srcRect/>
          <a:stretch>
            <a:fillRect l="-45000" t="-41000" r="-81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5122" y="260648"/>
            <a:ext cx="886486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Установлены приборы </a:t>
            </a:r>
            <a:r>
              <a:rPr lang="ru-RU" b="1" dirty="0"/>
              <a:t>уличного освещения при въезде в деревню Пчева</a:t>
            </a:r>
            <a:endParaRPr lang="ru-RU" dirty="0"/>
          </a:p>
        </p:txBody>
      </p:sp>
      <p:pic>
        <p:nvPicPr>
          <p:cNvPr id="1027" name="Picture 3" descr="D:\фото\фото к отчету главы за 2019 год\освешение на въезде Пчева\IMG_75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573016"/>
            <a:ext cx="4716016" cy="3144011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фото\фото к отчету главы за 2019 год\освешение на въезде Пчева\IMG_758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22" y="836712"/>
            <a:ext cx="4752528" cy="3168352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477735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87000"/>
            <a:lum/>
          </a:blip>
          <a:srcRect/>
          <a:stretch>
            <a:fillRect l="-45000" t="-41000" r="-81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21159" y="260648"/>
            <a:ext cx="6768752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Calibri" panose="020F0502020204030204" pitchFamily="34" charset="0"/>
              </a:rPr>
              <a:t>Распределение постоянного населения по гендерному признаку на начало </a:t>
            </a:r>
            <a:r>
              <a:rPr lang="ru-RU" b="1" dirty="0" smtClean="0">
                <a:latin typeface="Calibri" panose="020F0502020204030204" pitchFamily="34" charset="0"/>
              </a:rPr>
              <a:t>2019 </a:t>
            </a:r>
            <a:r>
              <a:rPr lang="ru-RU" b="1" dirty="0">
                <a:latin typeface="Calibri" panose="020F0502020204030204" pitchFamily="34" charset="0"/>
              </a:rPr>
              <a:t>и </a:t>
            </a:r>
            <a:r>
              <a:rPr lang="ru-RU" b="1" dirty="0" smtClean="0">
                <a:latin typeface="Calibri" panose="020F0502020204030204" pitchFamily="34" charset="0"/>
              </a:rPr>
              <a:t>2020 </a:t>
            </a:r>
            <a:r>
              <a:rPr lang="ru-RU" b="1" dirty="0">
                <a:latin typeface="Calibri" panose="020F0502020204030204" pitchFamily="34" charset="0"/>
              </a:rPr>
              <a:t>года, чел</a:t>
            </a:r>
            <a:r>
              <a:rPr lang="ru-RU" b="1" dirty="0" smtClean="0">
                <a:latin typeface="Calibri" panose="020F0502020204030204" pitchFamily="34" charset="0"/>
              </a:rPr>
              <a:t>.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120" y="1294646"/>
            <a:ext cx="7045771" cy="3833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3566" y="5301208"/>
            <a:ext cx="7920880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По гендерному признаку преобладают женщины. Доля женщин составила 50,3 % - 795 человек (на 21 человек больше, чем на начало 2019 года). Доля мужчин составила 49,7 % - 786 человек (на 14 человек больше, чем на начало 2019 года). </a:t>
            </a:r>
          </a:p>
        </p:txBody>
      </p:sp>
    </p:spTree>
    <p:extLst>
      <p:ext uri="{BB962C8B-B14F-4D97-AF65-F5344CB8AC3E}">
        <p14:creationId xmlns:p14="http://schemas.microsoft.com/office/powerpoint/2010/main" val="200341181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87000"/>
            <a:lum/>
          </a:blip>
          <a:srcRect/>
          <a:stretch>
            <a:fillRect l="-45000" t="-41000" r="-81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8603" y="836712"/>
            <a:ext cx="7560840" cy="4801314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endParaRPr lang="ru-RU" dirty="0" smtClean="0"/>
          </a:p>
          <a:p>
            <a:pPr algn="just"/>
            <a:r>
              <a:rPr lang="ru-RU" dirty="0" smtClean="0"/>
              <a:t>Администрацией </a:t>
            </a:r>
            <a:r>
              <a:rPr lang="ru-RU" dirty="0"/>
              <a:t>поселения в </a:t>
            </a:r>
            <a:r>
              <a:rPr lang="ru-RU" dirty="0" smtClean="0"/>
              <a:t>2019 </a:t>
            </a:r>
            <a:r>
              <a:rPr lang="ru-RU" dirty="0"/>
              <a:t>году на уровень администрации Киришского муниципального района Ленинградской области были переданы для исполнения следующие полномочия: </a:t>
            </a:r>
          </a:p>
          <a:p>
            <a:pPr algn="just"/>
            <a:r>
              <a:rPr lang="ru-RU" dirty="0"/>
              <a:t>- по вопросам землепользования и архитектуры; </a:t>
            </a:r>
          </a:p>
          <a:p>
            <a:pPr algn="just"/>
            <a:r>
              <a:rPr lang="ru-RU" dirty="0"/>
              <a:t>- по вопросам ГО и ЧС; </a:t>
            </a:r>
          </a:p>
          <a:p>
            <a:pPr algn="just"/>
            <a:r>
              <a:rPr lang="ru-RU" dirty="0"/>
              <a:t>- по созданию условий для развития услуг связи, общественного питания, торговли и бытового обслуживания;</a:t>
            </a:r>
          </a:p>
          <a:p>
            <a:pPr algn="just"/>
            <a:r>
              <a:rPr lang="ru-RU" dirty="0"/>
              <a:t>- по формированию, исполнению и контролю за исполнением бюджета;</a:t>
            </a:r>
          </a:p>
          <a:p>
            <a:pPr algn="just"/>
            <a:r>
              <a:rPr lang="ru-RU" dirty="0"/>
              <a:t>- полномочия по вывозу умерших людей из внебольничных условий;</a:t>
            </a:r>
          </a:p>
          <a:p>
            <a:pPr algn="just"/>
            <a:r>
              <a:rPr lang="ru-RU" dirty="0"/>
              <a:t>- по созданию условий для организации досуга и обеспечения услугами организаций культуры;</a:t>
            </a:r>
          </a:p>
          <a:p>
            <a:pPr algn="just"/>
            <a:r>
              <a:rPr lang="ru-RU" dirty="0"/>
              <a:t>- по организации библиотечного обслуживания комплектования и обеспечению сохранности библиотечных фондов;</a:t>
            </a:r>
          </a:p>
          <a:p>
            <a:pPr algn="just"/>
            <a:r>
              <a:rPr lang="ru-RU" dirty="0"/>
              <a:t>- созданию условий для развития малого бизнеса.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119723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87000"/>
            <a:lum/>
          </a:blip>
          <a:srcRect/>
          <a:stretch>
            <a:fillRect l="-45000" t="-41000" r="-81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188640"/>
            <a:ext cx="8352928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В </a:t>
            </a:r>
            <a:r>
              <a:rPr lang="ru-RU" b="1" dirty="0" smtClean="0"/>
              <a:t> </a:t>
            </a:r>
            <a:r>
              <a:rPr lang="ru-RU" b="1" dirty="0"/>
              <a:t>2019 году в конкурсе «Лучший староста Ленинградской области» </a:t>
            </a:r>
            <a:endParaRPr lang="ru-RU" b="1" dirty="0" smtClean="0"/>
          </a:p>
          <a:p>
            <a:pPr algn="ctr"/>
            <a:r>
              <a:rPr lang="ru-RU" b="1" dirty="0" smtClean="0"/>
              <a:t>2 </a:t>
            </a:r>
            <a:r>
              <a:rPr lang="ru-RU" b="1" dirty="0"/>
              <a:t>место заняла </a:t>
            </a:r>
            <a:r>
              <a:rPr lang="ru-RU" b="1" dirty="0" smtClean="0"/>
              <a:t>староста  деревни Витка </a:t>
            </a:r>
            <a:r>
              <a:rPr lang="ru-RU" b="1" dirty="0"/>
              <a:t>Ляшенко Галина Александровна.</a:t>
            </a:r>
            <a:endParaRPr lang="ru-RU" dirty="0"/>
          </a:p>
        </p:txBody>
      </p:sp>
      <p:pic>
        <p:nvPicPr>
          <p:cNvPr id="5122" name="Picture 2" descr="C:\Users\МАМА\Desktop\отчет 2020\отчет главы 2019\Ляшенко награжден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740485"/>
            <a:ext cx="5184576" cy="2916324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E:\фото к отчету главы за 2019 год\2019 Ляшенко староста\к презентации\IMG_59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744"/>
            <a:ext cx="4554254" cy="3036169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899395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87000"/>
            <a:lum/>
          </a:blip>
          <a:srcRect/>
          <a:stretch>
            <a:fillRect l="-45000" t="-41000" r="-81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E:\фото к отчету главы за 2019 год\2019 Ляшенко староста\к презентации\IMG_59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788" y="2492896"/>
            <a:ext cx="6264188" cy="4176125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3" name="Picture 3" descr="E:\фото к отчету главы за 2019 год\2019 Ляшенко староста\к презентации\IMG_59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09" y="260647"/>
            <a:ext cx="4416491" cy="6624737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994941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87000"/>
            <a:lum/>
          </a:blip>
          <a:srcRect/>
          <a:stretch>
            <a:fillRect l="-45000" t="-41000" r="-81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67744" y="188640"/>
            <a:ext cx="561662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Сходы в населенных пунктах</a:t>
            </a:r>
            <a:endParaRPr lang="ru-RU" dirty="0"/>
          </a:p>
        </p:txBody>
      </p:sp>
      <p:pic>
        <p:nvPicPr>
          <p:cNvPr id="41986" name="Picture 2" descr="E:\фото к отчету главы за 2019 год\2019 сходы в деревнях весна\IMG_18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0520" y="3889557"/>
            <a:ext cx="4164632" cy="2776421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7" name="Picture 3" descr="E:\фото к отчету главы за 2019 год\2019 сходы в деревнях весна\IMG_18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64705"/>
            <a:ext cx="4536503" cy="3024335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8" name="Picture 4" descr="E:\фото к отчету главы за 2019 год\2019 сходы в деревнях весна\IMG_183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3889557"/>
            <a:ext cx="4452664" cy="2968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64088" y="783927"/>
            <a:ext cx="3024336" cy="2862322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За активную жизненную позицию </a:t>
            </a:r>
          </a:p>
          <a:p>
            <a:pPr algn="ctr"/>
            <a:r>
              <a:rPr lang="ru-RU" dirty="0" smtClean="0"/>
              <a:t>с</a:t>
            </a:r>
            <a:r>
              <a:rPr lang="ru-RU" dirty="0" smtClean="0"/>
              <a:t>тароста </a:t>
            </a:r>
            <a:r>
              <a:rPr lang="ru-RU" dirty="0" smtClean="0"/>
              <a:t>деревни Дубняги  Егорова Вера </a:t>
            </a:r>
            <a:r>
              <a:rPr lang="ru-RU" dirty="0" smtClean="0"/>
              <a:t>Петровна поощрена администрацией муниципального образования Киришский муниципальный район Ленинградской области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470679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87000"/>
            <a:lum/>
          </a:blip>
          <a:srcRect/>
          <a:stretch>
            <a:fillRect l="-45000" t="-41000" r="-81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99592" y="1705345"/>
            <a:ext cx="216024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Деревня Новинка</a:t>
            </a:r>
            <a:endParaRPr lang="ru-RU" dirty="0"/>
          </a:p>
        </p:txBody>
      </p:sp>
      <p:pic>
        <p:nvPicPr>
          <p:cNvPr id="43010" name="Picture 2" descr="E:\фото к отчету главы за 2019 год\2019 сходы в деревнях весна\IMG_18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789039"/>
            <a:ext cx="4335965" cy="2890643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1" name="Picture 3" descr="E:\фото к отчету главы за 2019 год\2019 сходы в деревнях весна\IMG_18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7" y="224404"/>
            <a:ext cx="4996824" cy="3331215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2" name="Picture 4" descr="E:\фото к отчету главы за 2019 год\2019 сходы в деревнях весна\IMG_186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890" y="3789039"/>
            <a:ext cx="4349094" cy="2899396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094018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87000"/>
            <a:lum/>
          </a:blip>
          <a:srcRect/>
          <a:stretch>
            <a:fillRect l="-45000" t="-41000" r="-81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7584" y="4831640"/>
            <a:ext cx="216024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/>
              <a:t>Деревня  </a:t>
            </a:r>
            <a:r>
              <a:rPr lang="ru-RU" dirty="0" err="1" smtClean="0"/>
              <a:t>Иконово</a:t>
            </a:r>
            <a:endParaRPr lang="ru-RU" dirty="0"/>
          </a:p>
        </p:txBody>
      </p:sp>
      <p:pic>
        <p:nvPicPr>
          <p:cNvPr id="44034" name="Picture 2" descr="E:\фото к отчету главы за 2019 год\2019 сходы в деревнях весна\IMG_196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2582"/>
            <a:ext cx="4319972" cy="2879981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5" name="Picture 3" descr="E:\фото к отчету главы за 2019 год\2019 сходы в деревнях весна\IMG_196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13" y="224664"/>
            <a:ext cx="4319971" cy="2879980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6" name="Picture 4" descr="E:\фото к отчету главы за 2019 год\2019 сходы в деревнях весна\IMG_198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384294"/>
            <a:ext cx="4896037" cy="3264025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612476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87000"/>
            <a:lum/>
          </a:blip>
          <a:srcRect/>
          <a:stretch>
            <a:fillRect l="-45000" t="-41000" r="-81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84168" y="1647986"/>
            <a:ext cx="216024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Деревня Витка</a:t>
            </a:r>
            <a:endParaRPr lang="ru-RU" dirty="0"/>
          </a:p>
        </p:txBody>
      </p:sp>
      <p:pic>
        <p:nvPicPr>
          <p:cNvPr id="45058" name="Picture 2" descr="E:\фото к отчету главы за 2019 год\2019 сходы в деревнях весна\IMG_199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6" y="116631"/>
            <a:ext cx="5148064" cy="3432043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59" name="Picture 3" descr="E:\фото к отчету главы за 2019 год\2019 сходы в деревнях весна\IMG_20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73444"/>
            <a:ext cx="4427984" cy="2951989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0" name="Picture 4" descr="E:\фото к отчету главы за 2019 год\2019 сходы в деревнях весна\IMG_202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6" y="3789468"/>
            <a:ext cx="4392488" cy="2928325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138916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87000"/>
            <a:lum/>
          </a:blip>
          <a:srcRect/>
          <a:stretch>
            <a:fillRect l="-45000" t="-41000" r="-81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19872" y="867063"/>
            <a:ext cx="2423088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В 2019 году проведены торжественно-траурные </a:t>
            </a:r>
            <a:r>
              <a:rPr lang="ru-RU" b="1" dirty="0" smtClean="0"/>
              <a:t>мероприятия</a:t>
            </a:r>
          </a:p>
          <a:p>
            <a:pPr algn="ctr"/>
            <a:r>
              <a:rPr lang="ru-RU" b="1" dirty="0" smtClean="0"/>
              <a:t>«Горсть </a:t>
            </a:r>
            <a:r>
              <a:rPr lang="ru-RU" b="1" dirty="0"/>
              <a:t>земли</a:t>
            </a:r>
            <a:r>
              <a:rPr lang="ru-RU" b="1" dirty="0" smtClean="0"/>
              <a:t>»</a:t>
            </a:r>
            <a:endParaRPr lang="ru-RU" dirty="0"/>
          </a:p>
        </p:txBody>
      </p:sp>
      <p:pic>
        <p:nvPicPr>
          <p:cNvPr id="3074" name="Picture 2" descr="E:\фото к отчету главы за 2019 год\2019 горсть земли д. мотохово\20190622_085222_1561186298673_resize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01" y="142671"/>
            <a:ext cx="2857439" cy="5076793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фото к отчету главы за 2019 год\2019 горсть земли д. Городище\20190622_081113_1561194358998_resize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405" y="137113"/>
            <a:ext cx="2796516" cy="4968552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:\фото к отчету главы за 2019 год\2019 горсть земли д. Пчева\DSC0172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469" y="4030394"/>
            <a:ext cx="4719953" cy="2654973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390424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87000"/>
            <a:lum/>
          </a:blip>
          <a:srcRect/>
          <a:stretch>
            <a:fillRect l="-45000" t="-41000" r="-81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E:\фото к отчету главы за 2019 год\2019 горсть земли д. Пчева\DSC017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6016668" cy="3384376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E:\фото к отчету главы за 2019 год\2019 горсть земли д. Пчева\DSC0173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311986"/>
            <a:ext cx="5932151" cy="3336835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605366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87000"/>
            <a:lum/>
          </a:blip>
          <a:srcRect/>
          <a:stretch>
            <a:fillRect l="-45000" t="-41000" r="-81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9551" y="188640"/>
            <a:ext cx="7704856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Бюджет </a:t>
            </a:r>
            <a:r>
              <a:rPr lang="ru-RU" b="1" dirty="0"/>
              <a:t>Пчевского сельского поселения на 2020 год составляет: доходная часть 17 269,85 тысяч рублей, </a:t>
            </a:r>
            <a:endParaRPr lang="ru-RU" b="1" dirty="0" smtClean="0"/>
          </a:p>
          <a:p>
            <a:pPr algn="ctr"/>
            <a:r>
              <a:rPr lang="ru-RU" b="1" dirty="0" smtClean="0"/>
              <a:t>расходная </a:t>
            </a:r>
            <a:r>
              <a:rPr lang="ru-RU" b="1" dirty="0"/>
              <a:t>часть 17 690,85 тысяч </a:t>
            </a:r>
            <a:r>
              <a:rPr lang="ru-RU" b="1" dirty="0" smtClean="0"/>
              <a:t>рублей.</a:t>
            </a:r>
            <a:endParaRPr lang="ru-RU" dirty="0"/>
          </a:p>
        </p:txBody>
      </p:sp>
      <p:pic>
        <p:nvPicPr>
          <p:cNvPr id="5123" name="Picture 3" descr="D:\фото\2018 виды ПСП\IMG_439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47" y="1312413"/>
            <a:ext cx="8035420" cy="5356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131947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87000"/>
            <a:lum/>
          </a:blip>
          <a:srcRect/>
          <a:stretch>
            <a:fillRect l="-45000" t="-41000" r="-81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332656"/>
            <a:ext cx="669674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Calibri" panose="020F0502020204030204" pitchFamily="34" charset="0"/>
                <a:cs typeface="Times New Roman" panose="02020603050405020304" pitchFamily="18" charset="0"/>
              </a:rPr>
              <a:t>Демографические процессы на начало </a:t>
            </a:r>
            <a:r>
              <a:rPr lang="ru-RU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2019 </a:t>
            </a:r>
            <a:r>
              <a:rPr lang="ru-RU" b="1" dirty="0">
                <a:latin typeface="Calibri" panose="020F0502020204030204" pitchFamily="34" charset="0"/>
                <a:cs typeface="Times New Roman" panose="02020603050405020304" pitchFamily="18" charset="0"/>
              </a:rPr>
              <a:t>и 2020 </a:t>
            </a:r>
            <a:r>
              <a:rPr lang="ru-RU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года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340579" y="5229200"/>
            <a:ext cx="8462839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В Пчевском сельском поселении смертность  населения превышает рождаемость. Численность родившихся в 2019 году, так же как и в 2018 году составила 11 человек. Численность умерших в 2019 году составила 27 человек, что на 4 человека  больше, чем в 2018 году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971600" y="4684494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на 01.01.2019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779912" y="4717661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на 01.01.2020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58" y="1484784"/>
            <a:ext cx="8290080" cy="305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367357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87000"/>
            <a:lum/>
          </a:blip>
          <a:srcRect/>
          <a:stretch>
            <a:fillRect l="-45000" t="-41000" r="-81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116632"/>
            <a:ext cx="8352928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/>
              <a:t>В планах 2020 года : </a:t>
            </a:r>
            <a:endParaRPr lang="ru-RU" dirty="0"/>
          </a:p>
          <a:p>
            <a:pPr lvl="0"/>
            <a:r>
              <a:rPr lang="ru-RU" b="1" dirty="0" smtClean="0"/>
              <a:t>- Мероприятия </a:t>
            </a:r>
            <a:r>
              <a:rPr lang="ru-RU" b="1" dirty="0"/>
              <a:t>направленные на борьбу с борщевиком </a:t>
            </a:r>
            <a:r>
              <a:rPr lang="ru-RU" b="1" dirty="0" smtClean="0"/>
              <a:t>Сосновского;</a:t>
            </a:r>
            <a:endParaRPr lang="ru-RU" dirty="0"/>
          </a:p>
          <a:p>
            <a:pPr lvl="0"/>
            <a:r>
              <a:rPr lang="ru-RU" b="1" dirty="0"/>
              <a:t>- Ремонт дорог местного значения поселения</a:t>
            </a:r>
            <a:endParaRPr lang="ru-RU" dirty="0"/>
          </a:p>
          <a:p>
            <a:pPr lvl="0"/>
            <a:r>
              <a:rPr lang="ru-RU" b="1" dirty="0" smtClean="0"/>
              <a:t>- Благоустройство </a:t>
            </a:r>
            <a:r>
              <a:rPr lang="ru-RU" b="1" dirty="0"/>
              <a:t>площади у Дома культуры</a:t>
            </a:r>
            <a:r>
              <a:rPr lang="ru-RU" b="1" dirty="0" smtClean="0"/>
              <a:t>.</a:t>
            </a:r>
            <a:endParaRPr lang="ru-RU" dirty="0"/>
          </a:p>
        </p:txBody>
      </p:sp>
      <p:pic>
        <p:nvPicPr>
          <p:cNvPr id="1027" name="Picture 3" descr="E:\д. Пчева ДК ул. Героев д. 13 50 м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00808"/>
            <a:ext cx="7199784" cy="4799856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485359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87000"/>
            <a:lum/>
          </a:blip>
          <a:srcRect/>
          <a:stretch>
            <a:fillRect l="-45000" t="-41000" r="-81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МАМА\Desktop\отчет 2020\отчет главы 2019\площадь\20200124_182625_1579879683077_resize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6182058" cy="3479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3" name="Picture 3" descr="C:\Users\МАМА\Desktop\отчет 2020\отчет главы 2019\площадь\20200124_182608_1579879687621_resize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972" y="3429000"/>
            <a:ext cx="5972182" cy="336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080655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87000"/>
            <a:lum/>
          </a:blip>
          <a:srcRect/>
          <a:stretch>
            <a:fillRect l="-45000" t="-41000" r="-81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7605" y="476672"/>
            <a:ext cx="8208912" cy="5909310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ru-RU" b="1" dirty="0" smtClean="0"/>
              <a:t>Реализация областных законов  «о старостах» и «административных центрах» в  настоящем году  позволит выполнить такие мероприятия как: </a:t>
            </a:r>
            <a:endParaRPr lang="ru-RU" dirty="0" smtClean="0"/>
          </a:p>
          <a:p>
            <a:pPr marL="285750" indent="-285750">
              <a:buFontTx/>
              <a:buChar char="-"/>
            </a:pPr>
            <a:r>
              <a:rPr lang="ru-RU" b="1" dirty="0" smtClean="0"/>
              <a:t>Ремонт участка дороги общего пользования местного значения по улице Речная деревни </a:t>
            </a:r>
            <a:r>
              <a:rPr lang="ru-RU" b="1" dirty="0" err="1" smtClean="0"/>
              <a:t>Пчева</a:t>
            </a:r>
            <a:r>
              <a:rPr lang="ru-RU" b="1" dirty="0"/>
              <a:t>;</a:t>
            </a:r>
            <a:endParaRPr lang="ru-RU" b="1" dirty="0" smtClean="0"/>
          </a:p>
          <a:p>
            <a:pPr marL="285750" indent="-285750">
              <a:buFontTx/>
              <a:buChar char="-"/>
            </a:pPr>
            <a:r>
              <a:rPr lang="ru-RU" b="1" dirty="0" smtClean="0"/>
              <a:t> Установка элементов детской игровой площадки в районе многоквартирных жилых домов №2,3,4,5,6 улица Советская </a:t>
            </a:r>
          </a:p>
          <a:p>
            <a:r>
              <a:rPr lang="ru-RU" b="1" dirty="0"/>
              <a:t> </a:t>
            </a:r>
            <a:r>
              <a:rPr lang="ru-RU" b="1" dirty="0" smtClean="0"/>
              <a:t>     д. </a:t>
            </a:r>
            <a:r>
              <a:rPr lang="ru-RU" b="1" dirty="0" err="1" smtClean="0"/>
              <a:t>Пчева</a:t>
            </a:r>
            <a:r>
              <a:rPr lang="ru-RU" b="1" dirty="0" smtClean="0"/>
              <a:t>; </a:t>
            </a:r>
          </a:p>
          <a:p>
            <a:pPr marL="285750" indent="-285750">
              <a:buFontTx/>
              <a:buChar char="-"/>
            </a:pPr>
            <a:r>
              <a:rPr lang="ru-RU" b="1" dirty="0" smtClean="0"/>
              <a:t>Устройство пожарных водоёмов в </a:t>
            </a:r>
            <a:r>
              <a:rPr lang="ru-RU" b="1" dirty="0" err="1" smtClean="0"/>
              <a:t>д.Городище</a:t>
            </a:r>
            <a:r>
              <a:rPr lang="ru-RU" b="1" dirty="0" smtClean="0"/>
              <a:t>, </a:t>
            </a:r>
            <a:r>
              <a:rPr lang="ru-RU" b="1" dirty="0" err="1" smtClean="0"/>
              <a:t>д.Мотохово</a:t>
            </a:r>
            <a:r>
              <a:rPr lang="ru-RU" b="1" dirty="0" smtClean="0"/>
              <a:t>, </a:t>
            </a:r>
            <a:r>
              <a:rPr lang="ru-RU" b="1" dirty="0" err="1" smtClean="0"/>
              <a:t>д.Чирково</a:t>
            </a:r>
            <a:r>
              <a:rPr lang="ru-RU" b="1" dirty="0" smtClean="0"/>
              <a:t>;</a:t>
            </a:r>
          </a:p>
          <a:p>
            <a:pPr marL="285750" indent="-285750">
              <a:buFontTx/>
              <a:buChar char="-"/>
            </a:pPr>
            <a:r>
              <a:rPr lang="ru-RU" b="1" dirty="0" smtClean="0"/>
              <a:t> Ремонт участков дорог общего пользования местного значения в </a:t>
            </a:r>
            <a:r>
              <a:rPr lang="ru-RU" b="1" dirty="0" err="1" smtClean="0"/>
              <a:t>д.Городище</a:t>
            </a:r>
            <a:r>
              <a:rPr lang="ru-RU" b="1" dirty="0" smtClean="0"/>
              <a:t> (</a:t>
            </a:r>
            <a:r>
              <a:rPr lang="ru-RU" b="1" dirty="0" err="1" smtClean="0"/>
              <a:t>ул.Октябрьская</a:t>
            </a:r>
            <a:r>
              <a:rPr lang="ru-RU" b="1" dirty="0" smtClean="0"/>
              <a:t>, </a:t>
            </a:r>
            <a:r>
              <a:rPr lang="ru-RU" b="1" dirty="0" err="1" smtClean="0"/>
              <a:t>ул.Набережная</a:t>
            </a:r>
            <a:r>
              <a:rPr lang="ru-RU" b="1" dirty="0" smtClean="0"/>
              <a:t>), </a:t>
            </a:r>
            <a:r>
              <a:rPr lang="ru-RU" b="1" dirty="0" err="1" smtClean="0"/>
              <a:t>д.Чирково</a:t>
            </a:r>
            <a:r>
              <a:rPr lang="ru-RU" b="1" dirty="0" smtClean="0"/>
              <a:t> </a:t>
            </a:r>
            <a:r>
              <a:rPr lang="ru-RU" b="1" dirty="0" err="1" smtClean="0"/>
              <a:t>пер.Лесной</a:t>
            </a:r>
            <a:r>
              <a:rPr lang="ru-RU" b="1" dirty="0" smtClean="0"/>
              <a:t>;</a:t>
            </a:r>
          </a:p>
          <a:p>
            <a:pPr marL="285750" indent="-285750">
              <a:buFontTx/>
              <a:buChar char="-"/>
            </a:pPr>
            <a:r>
              <a:rPr lang="ru-RU" b="1" dirty="0" smtClean="0"/>
              <a:t> Замена и установка  приборов уличного освещения в </a:t>
            </a:r>
            <a:r>
              <a:rPr lang="ru-RU" b="1" dirty="0" err="1" smtClean="0"/>
              <a:t>д.Чирково</a:t>
            </a:r>
            <a:r>
              <a:rPr lang="ru-RU" b="1" dirty="0" smtClean="0"/>
              <a:t>, </a:t>
            </a:r>
            <a:r>
              <a:rPr lang="ru-RU" b="1" dirty="0" err="1" smtClean="0"/>
              <a:t>д.Городище</a:t>
            </a:r>
            <a:r>
              <a:rPr lang="ru-RU" b="1" dirty="0" smtClean="0"/>
              <a:t>;</a:t>
            </a:r>
          </a:p>
          <a:p>
            <a:pPr marL="285750" indent="-285750">
              <a:buFontTx/>
              <a:buChar char="-"/>
            </a:pPr>
            <a:r>
              <a:rPr lang="ru-RU" b="1" dirty="0" smtClean="0"/>
              <a:t>Благоустройство братского захоронения </a:t>
            </a:r>
            <a:r>
              <a:rPr lang="ru-RU" b="1" dirty="0" err="1" smtClean="0"/>
              <a:t>д.Мотохово</a:t>
            </a:r>
            <a:r>
              <a:rPr lang="ru-RU" b="1" dirty="0" smtClean="0"/>
              <a:t>;</a:t>
            </a:r>
          </a:p>
          <a:p>
            <a:pPr marL="285750" indent="-285750">
              <a:buFontTx/>
              <a:buChar char="-"/>
            </a:pPr>
            <a:r>
              <a:rPr lang="ru-RU" b="1" dirty="0" smtClean="0"/>
              <a:t> Обрезка деревьев, угрожающих линиям электропередач и жилым домам. </a:t>
            </a:r>
            <a:endParaRPr lang="ru-RU" dirty="0" smtClean="0"/>
          </a:p>
          <a:p>
            <a:pPr lvl="0"/>
            <a:r>
              <a:rPr lang="ru-RU" b="1" dirty="0" smtClean="0"/>
              <a:t>Ремонт дорог участков местного значения за счет средств местного бюджета.</a:t>
            </a: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685619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87000"/>
            <a:lum/>
          </a:blip>
          <a:srcRect/>
          <a:stretch>
            <a:fillRect l="-45000" t="-41000" r="-81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35696" y="1916832"/>
            <a:ext cx="5760640" cy="2308324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yrillicOld" pitchFamily="2" charset="0"/>
              </a:rPr>
              <a:t>Благодарим за  </a:t>
            </a:r>
            <a:r>
              <a:rPr lang="ru-RU" sz="7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yrillicOld" pitchFamily="2" charset="0"/>
              </a:rPr>
              <a:t>внимание</a:t>
            </a:r>
            <a:endParaRPr lang="ru-RU" sz="7200" dirty="0"/>
          </a:p>
        </p:txBody>
      </p:sp>
    </p:spTree>
    <p:extLst>
      <p:ext uri="{BB962C8B-B14F-4D97-AF65-F5344CB8AC3E}">
        <p14:creationId xmlns:p14="http://schemas.microsoft.com/office/powerpoint/2010/main" val="214629654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87000"/>
            <a:lum/>
          </a:blip>
          <a:srcRect/>
          <a:stretch>
            <a:fillRect l="-45000" t="-41000" r="-81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35588" y="409833"/>
            <a:ext cx="3528392" cy="20313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alibri" panose="020F0502020204030204" pitchFamily="34" charset="0"/>
              </a:rPr>
              <a:t>На территории поселения действует общеобразовательная школа в д. Пчева,  в которой обучаются  </a:t>
            </a:r>
            <a:r>
              <a:rPr lang="ru-RU" dirty="0" smtClean="0">
                <a:latin typeface="Calibri" panose="020F0502020204030204" pitchFamily="34" charset="0"/>
              </a:rPr>
              <a:t>78  </a:t>
            </a:r>
            <a:r>
              <a:rPr lang="ru-RU" dirty="0">
                <a:latin typeface="Calibri" panose="020F0502020204030204" pitchFamily="34" charset="0"/>
              </a:rPr>
              <a:t>человек. В школе преподавательский штат укомплектован и проводятся  занятия по всем направлениям</a:t>
            </a:r>
            <a:r>
              <a:rPr lang="ru-RU" dirty="0" smtClean="0">
                <a:latin typeface="Calibri" panose="020F0502020204030204" pitchFamily="34" charset="0"/>
              </a:rPr>
              <a:t>.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323528" y="4437112"/>
            <a:ext cx="3312368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alibri" panose="020F0502020204030204" pitchFamily="34" charset="0"/>
              </a:rPr>
              <a:t>В период летних каникул на базе школы организуется летний оздоровительный лагерь и трудовая рабочая бригада</a:t>
            </a:r>
            <a:r>
              <a:rPr lang="ru-RU" dirty="0" smtClean="0">
                <a:latin typeface="Calibri" panose="020F0502020204030204" pitchFamily="34" charset="0"/>
              </a:rPr>
              <a:t>.</a:t>
            </a:r>
            <a:endParaRPr lang="ru-RU" dirty="0"/>
          </a:p>
        </p:txBody>
      </p:sp>
      <p:pic>
        <p:nvPicPr>
          <p:cNvPr id="4098" name="Picture 2" descr="G:\IMG_528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356992"/>
            <a:ext cx="5112060" cy="3408040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G:\IMG_77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36240"/>
            <a:ext cx="5112568" cy="3408379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558974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87000"/>
            <a:lum/>
          </a:blip>
          <a:srcRect/>
          <a:stretch>
            <a:fillRect l="-45000" t="-41000" r="-81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4664" y="332656"/>
            <a:ext cx="6951632" cy="3693319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/>
              <a:t>Численность постоянного населения </a:t>
            </a:r>
            <a:r>
              <a:rPr lang="ru-RU" b="1" dirty="0"/>
              <a:t>по отношению к отчетному периоду увеличилась и составила на начало 2020 года - 1581 </a:t>
            </a:r>
            <a:r>
              <a:rPr lang="ru-RU" dirty="0"/>
              <a:t>чел</a:t>
            </a:r>
            <a:r>
              <a:rPr lang="ru-RU" b="1" dirty="0"/>
              <a:t>овек</a:t>
            </a:r>
            <a:r>
              <a:rPr lang="ru-RU" dirty="0"/>
              <a:t>, что на </a:t>
            </a:r>
            <a:r>
              <a:rPr lang="ru-RU" b="1" dirty="0"/>
              <a:t>35</a:t>
            </a:r>
            <a:r>
              <a:rPr lang="ru-RU" dirty="0"/>
              <a:t> человек  </a:t>
            </a:r>
            <a:r>
              <a:rPr lang="ru-RU" b="1" dirty="0"/>
              <a:t>боль</a:t>
            </a:r>
            <a:r>
              <a:rPr lang="ru-RU" dirty="0"/>
              <a:t>ше, чем на начало 201</a:t>
            </a:r>
            <a:r>
              <a:rPr lang="ru-RU" b="1" dirty="0"/>
              <a:t>9</a:t>
            </a:r>
            <a:r>
              <a:rPr lang="ru-RU" dirty="0"/>
              <a:t> </a:t>
            </a:r>
            <a:r>
              <a:rPr lang="ru-RU" dirty="0" smtClean="0"/>
              <a:t>года:</a:t>
            </a:r>
          </a:p>
          <a:p>
            <a:r>
              <a:rPr lang="ru-RU" dirty="0" smtClean="0">
                <a:latin typeface="Constantia" pitchFamily="18" charset="0"/>
              </a:rPr>
              <a:t>в </a:t>
            </a:r>
            <a:r>
              <a:rPr lang="ru-RU" dirty="0">
                <a:latin typeface="Constantia" pitchFamily="18" charset="0"/>
              </a:rPr>
              <a:t>д. Пчева – </a:t>
            </a:r>
            <a:r>
              <a:rPr lang="ru-RU" dirty="0" smtClean="0">
                <a:latin typeface="Constantia" pitchFamily="18" charset="0"/>
              </a:rPr>
              <a:t>1047 </a:t>
            </a:r>
            <a:r>
              <a:rPr lang="ru-RU" dirty="0">
                <a:latin typeface="Constantia" pitchFamily="18" charset="0"/>
              </a:rPr>
              <a:t>чел.</a:t>
            </a:r>
          </a:p>
          <a:p>
            <a:r>
              <a:rPr lang="ru-RU" dirty="0">
                <a:latin typeface="Constantia" pitchFamily="18" charset="0"/>
              </a:rPr>
              <a:t>в д. Городище –</a:t>
            </a:r>
            <a:r>
              <a:rPr lang="ru-RU" dirty="0" smtClean="0">
                <a:latin typeface="Constantia" pitchFamily="18" charset="0"/>
              </a:rPr>
              <a:t>225 </a:t>
            </a:r>
            <a:r>
              <a:rPr lang="ru-RU" dirty="0">
                <a:latin typeface="Constantia" pitchFamily="18" charset="0"/>
              </a:rPr>
              <a:t>чел. </a:t>
            </a:r>
          </a:p>
          <a:p>
            <a:r>
              <a:rPr lang="ru-RU" dirty="0">
                <a:latin typeface="Constantia" pitchFamily="18" charset="0"/>
              </a:rPr>
              <a:t>в д. Мотохово – </a:t>
            </a:r>
            <a:r>
              <a:rPr lang="ru-RU" dirty="0" smtClean="0">
                <a:latin typeface="Constantia" pitchFamily="18" charset="0"/>
              </a:rPr>
              <a:t>114 </a:t>
            </a:r>
            <a:r>
              <a:rPr lang="ru-RU" dirty="0">
                <a:latin typeface="Constantia" pitchFamily="18" charset="0"/>
              </a:rPr>
              <a:t>чел.</a:t>
            </a:r>
          </a:p>
          <a:p>
            <a:r>
              <a:rPr lang="ru-RU" dirty="0">
                <a:latin typeface="Constantia" pitchFamily="18" charset="0"/>
              </a:rPr>
              <a:t>в д. Витка – </a:t>
            </a:r>
            <a:r>
              <a:rPr lang="ru-RU" dirty="0" smtClean="0">
                <a:latin typeface="Constantia" pitchFamily="18" charset="0"/>
              </a:rPr>
              <a:t>10 </a:t>
            </a:r>
            <a:r>
              <a:rPr lang="ru-RU" dirty="0">
                <a:latin typeface="Constantia" pitchFamily="18" charset="0"/>
              </a:rPr>
              <a:t>чел.</a:t>
            </a:r>
          </a:p>
          <a:p>
            <a:r>
              <a:rPr lang="ru-RU" dirty="0">
                <a:latin typeface="Constantia" pitchFamily="18" charset="0"/>
              </a:rPr>
              <a:t>в д. </a:t>
            </a:r>
            <a:r>
              <a:rPr lang="ru-RU" dirty="0" err="1">
                <a:latin typeface="Constantia" pitchFamily="18" charset="0"/>
              </a:rPr>
              <a:t>Дубняги</a:t>
            </a:r>
            <a:r>
              <a:rPr lang="ru-RU" dirty="0">
                <a:latin typeface="Constantia" pitchFamily="18" charset="0"/>
              </a:rPr>
              <a:t> – 8 чел.</a:t>
            </a:r>
          </a:p>
          <a:p>
            <a:r>
              <a:rPr lang="ru-RU" dirty="0">
                <a:latin typeface="Constantia" pitchFamily="18" charset="0"/>
              </a:rPr>
              <a:t>в д. </a:t>
            </a:r>
            <a:r>
              <a:rPr lang="ru-RU" dirty="0" err="1">
                <a:latin typeface="Constantia" pitchFamily="18" charset="0"/>
              </a:rPr>
              <a:t>Дуняково</a:t>
            </a:r>
            <a:r>
              <a:rPr lang="ru-RU" dirty="0">
                <a:latin typeface="Constantia" pitchFamily="18" charset="0"/>
              </a:rPr>
              <a:t> – </a:t>
            </a:r>
            <a:r>
              <a:rPr lang="ru-RU" dirty="0" smtClean="0">
                <a:latin typeface="Constantia" pitchFamily="18" charset="0"/>
              </a:rPr>
              <a:t>25 </a:t>
            </a:r>
            <a:r>
              <a:rPr lang="ru-RU" dirty="0">
                <a:latin typeface="Constantia" pitchFamily="18" charset="0"/>
              </a:rPr>
              <a:t>чел.</a:t>
            </a:r>
          </a:p>
          <a:p>
            <a:r>
              <a:rPr lang="ru-RU" dirty="0">
                <a:latin typeface="Constantia" pitchFamily="18" charset="0"/>
              </a:rPr>
              <a:t>в д. Иконово – </a:t>
            </a:r>
            <a:r>
              <a:rPr lang="ru-RU" dirty="0" smtClean="0">
                <a:latin typeface="Constantia" pitchFamily="18" charset="0"/>
              </a:rPr>
              <a:t>23 </a:t>
            </a:r>
            <a:r>
              <a:rPr lang="ru-RU" dirty="0">
                <a:latin typeface="Constantia" pitchFamily="18" charset="0"/>
              </a:rPr>
              <a:t>чел.</a:t>
            </a:r>
          </a:p>
          <a:p>
            <a:r>
              <a:rPr lang="ru-RU" dirty="0">
                <a:latin typeface="Constantia" pitchFamily="18" charset="0"/>
              </a:rPr>
              <a:t>в д. Новинка – </a:t>
            </a:r>
            <a:r>
              <a:rPr lang="ru-RU" dirty="0" smtClean="0">
                <a:latin typeface="Constantia" pitchFamily="18" charset="0"/>
              </a:rPr>
              <a:t>8 </a:t>
            </a:r>
            <a:r>
              <a:rPr lang="ru-RU" dirty="0">
                <a:latin typeface="Constantia" pitchFamily="18" charset="0"/>
              </a:rPr>
              <a:t>чел.</a:t>
            </a:r>
          </a:p>
          <a:p>
            <a:r>
              <a:rPr lang="ru-RU" dirty="0">
                <a:latin typeface="Constantia" pitchFamily="18" charset="0"/>
              </a:rPr>
              <a:t>в </a:t>
            </a:r>
            <a:r>
              <a:rPr lang="ru-RU" dirty="0" err="1">
                <a:latin typeface="Constantia" pitchFamily="18" charset="0"/>
              </a:rPr>
              <a:t>д.Чирково</a:t>
            </a:r>
            <a:r>
              <a:rPr lang="ru-RU" dirty="0">
                <a:latin typeface="Constantia" pitchFamily="18" charset="0"/>
              </a:rPr>
              <a:t> – </a:t>
            </a:r>
            <a:r>
              <a:rPr lang="ru-RU" dirty="0" smtClean="0">
                <a:latin typeface="Constantia" pitchFamily="18" charset="0"/>
              </a:rPr>
              <a:t>106 </a:t>
            </a:r>
            <a:r>
              <a:rPr lang="ru-RU" dirty="0">
                <a:latin typeface="Constantia" pitchFamily="18" charset="0"/>
              </a:rPr>
              <a:t>чел</a:t>
            </a:r>
            <a:r>
              <a:rPr lang="ru-RU" dirty="0" smtClean="0">
                <a:latin typeface="Constantia" pitchFamily="18" charset="0"/>
              </a:rPr>
              <a:t>.</a:t>
            </a:r>
            <a:endParaRPr lang="ru-RU" dirty="0">
              <a:latin typeface="Constantia" pitchFamily="18" charset="0"/>
            </a:endParaRPr>
          </a:p>
        </p:txBody>
      </p:sp>
      <p:pic>
        <p:nvPicPr>
          <p:cNvPr id="31746" name="Picture 2" descr="D:\фото\2019 9 мая митинг пчева\IMG_24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602" y="2492896"/>
            <a:ext cx="6179798" cy="4119865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577135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87000"/>
            <a:lum/>
          </a:blip>
          <a:srcRect/>
          <a:stretch>
            <a:fillRect l="-45000" t="-41000" r="-81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68144" y="838923"/>
            <a:ext cx="2664296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alibri" panose="020F0502020204030204" pitchFamily="34" charset="0"/>
              </a:rPr>
              <a:t>Детский сад в д. Пчева посещают  </a:t>
            </a:r>
            <a:r>
              <a:rPr lang="ru-RU" dirty="0" smtClean="0">
                <a:latin typeface="Calibri" panose="020F0502020204030204" pitchFamily="34" charset="0"/>
              </a:rPr>
              <a:t>56  </a:t>
            </a:r>
            <a:r>
              <a:rPr lang="ru-RU" dirty="0">
                <a:latin typeface="Calibri" panose="020F0502020204030204" pitchFamily="34" charset="0"/>
              </a:rPr>
              <a:t>детей, воспитателями которого являются молодые  квалифицированные специалисты</a:t>
            </a:r>
            <a:r>
              <a:rPr lang="ru-RU" dirty="0" smtClean="0">
                <a:latin typeface="Calibri" panose="020F0502020204030204" pitchFamily="34" charset="0"/>
              </a:rPr>
              <a:t>.</a:t>
            </a:r>
            <a:endParaRPr lang="ru-RU" dirty="0"/>
          </a:p>
        </p:txBody>
      </p:sp>
      <p:pic>
        <p:nvPicPr>
          <p:cNvPr id="3074" name="Picture 2" descr="G:\IMG_06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968552" cy="3312368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G:\IMG_378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332988"/>
            <a:ext cx="5148064" cy="3432043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301833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Начальная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2182</TotalTime>
  <Words>1600</Words>
  <Application>Microsoft Office PowerPoint</Application>
  <PresentationFormat>Экран (4:3)</PresentationFormat>
  <Paragraphs>133</Paragraphs>
  <Slides>63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63</vt:i4>
      </vt:variant>
    </vt:vector>
  </HeadingPairs>
  <TitlesOfParts>
    <vt:vector size="64" baseType="lpstr">
      <vt:lpstr>Бумажная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МАМА</dc:creator>
  <cp:lastModifiedBy>User</cp:lastModifiedBy>
  <cp:revision>168</cp:revision>
  <dcterms:created xsi:type="dcterms:W3CDTF">2018-12-04T14:51:03Z</dcterms:created>
  <dcterms:modified xsi:type="dcterms:W3CDTF">2020-01-28T12:15:21Z</dcterms:modified>
</cp:coreProperties>
</file>