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58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45C7"/>
  </p:clrMru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9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9.0912006340647233E-3"/>
                  <c:y val="-3.288721888044190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 </a:t>
                    </a:r>
                    <a:r>
                      <a:rPr lang="en-US" dirty="0" smtClean="0"/>
                      <a:t>799</a:t>
                    </a:r>
                    <a:r>
                      <a:rPr lang="ru-RU" dirty="0" smtClean="0"/>
                      <a:t>/</a:t>
                    </a:r>
                  </a:p>
                  <a:p>
                    <a:r>
                      <a:rPr lang="ru-RU" dirty="0" smtClean="0"/>
                      <a:t>16%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9.091057465550792E-3"/>
                  <c:y val="-1.577829220789526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 </a:t>
                    </a:r>
                    <a:r>
                      <a:rPr lang="en-US" dirty="0" smtClean="0"/>
                      <a:t>621</a:t>
                    </a:r>
                    <a:r>
                      <a:rPr lang="ru-RU" dirty="0" smtClean="0"/>
                      <a:t>/</a:t>
                    </a:r>
                  </a:p>
                  <a:p>
                    <a:r>
                      <a:rPr lang="ru-RU" dirty="0" smtClean="0"/>
                      <a:t>24%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300"/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Лист1!$B$2:$B$3</c:f>
              <c:numCache>
                <c:formatCode>#,##0</c:formatCode>
                <c:ptCount val="2"/>
                <c:pt idx="0">
                  <c:v>5799</c:v>
                </c:pt>
                <c:pt idx="1">
                  <c:v>6621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1.6364161141316509E-2"/>
                  <c:y val="-3.128478921843150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30 </a:t>
                    </a:r>
                    <a:r>
                      <a:rPr lang="en-US" dirty="0" smtClean="0"/>
                      <a:t>030</a:t>
                    </a:r>
                    <a:r>
                      <a:rPr lang="ru-RU" dirty="0" smtClean="0"/>
                      <a:t>/</a:t>
                    </a:r>
                  </a:p>
                  <a:p>
                    <a:r>
                      <a:rPr lang="ru-RU" dirty="0" smtClean="0"/>
                      <a:t>84%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4545777845989632E-2"/>
                  <c:y val="-1.915546798655024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21 </a:t>
                    </a:r>
                    <a:r>
                      <a:rPr lang="en-US" dirty="0" smtClean="0"/>
                      <a:t>449</a:t>
                    </a:r>
                    <a:r>
                      <a:rPr lang="ru-RU" dirty="0" smtClean="0"/>
                      <a:t>/</a:t>
                    </a:r>
                  </a:p>
                  <a:p>
                    <a:r>
                      <a:rPr lang="ru-RU" dirty="0" smtClean="0"/>
                      <a:t>76%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3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Лист1!$C$2:$C$3</c:f>
              <c:numCache>
                <c:formatCode>#,##0</c:formatCode>
                <c:ptCount val="2"/>
                <c:pt idx="0">
                  <c:v>30030</c:v>
                </c:pt>
                <c:pt idx="1">
                  <c:v>21449</c:v>
                </c:pt>
              </c:numCache>
            </c:numRef>
          </c:val>
        </c:ser>
        <c:shape val="cylinder"/>
        <c:axId val="126642432"/>
        <c:axId val="126664704"/>
        <c:axId val="0"/>
      </c:bar3DChart>
      <c:catAx>
        <c:axId val="126642432"/>
        <c:scaling>
          <c:orientation val="minMax"/>
        </c:scaling>
        <c:delete val="1"/>
        <c:axPos val="b"/>
        <c:numFmt formatCode="General" sourceLinked="1"/>
        <c:tickLblPos val="none"/>
        <c:crossAx val="126664704"/>
        <c:crosses val="autoZero"/>
        <c:auto val="1"/>
        <c:lblAlgn val="ctr"/>
        <c:lblOffset val="100"/>
      </c:catAx>
      <c:valAx>
        <c:axId val="126664704"/>
        <c:scaling>
          <c:orientation val="minMax"/>
        </c:scaling>
        <c:axPos val="l"/>
        <c:majorGridlines/>
        <c:numFmt formatCode="#,##0" sourceLinked="1"/>
        <c:tickLblPos val="nextTo"/>
        <c:crossAx val="12664243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9104816445971466E-2"/>
          <c:y val="0.10981842125942647"/>
          <c:w val="0.86501709453666553"/>
          <c:h val="0.8405868182668050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explosion val="25"/>
          <c:dPt>
            <c:idx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spPr>
              <a:solidFill>
                <a:srgbClr val="8F45C7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 </c:v>
                </c:pt>
                <c:pt idx="1">
                  <c:v>Налоги на имущество</c:v>
                </c:pt>
                <c:pt idx="2">
                  <c:v>Доходы от имущества </c:v>
                </c:pt>
                <c:pt idx="3">
                  <c:v>Прочие доходы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850</c:v>
                </c:pt>
                <c:pt idx="1">
                  <c:v>1392</c:v>
                </c:pt>
                <c:pt idx="2">
                  <c:v>2120</c:v>
                </c:pt>
                <c:pt idx="3">
                  <c:v>1437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explosion val="25"/>
          <c:dPt>
            <c:idx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spPr>
              <a:solidFill>
                <a:srgbClr val="8F45C7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 </c:v>
                </c:pt>
                <c:pt idx="1">
                  <c:v>Налоги на имущество</c:v>
                </c:pt>
                <c:pt idx="2">
                  <c:v>Доходы от имущества </c:v>
                </c:pt>
                <c:pt idx="3">
                  <c:v>Прочие доходы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1141</c:v>
                </c:pt>
                <c:pt idx="1">
                  <c:v>1671</c:v>
                </c:pt>
                <c:pt idx="2">
                  <c:v>2068</c:v>
                </c:pt>
                <c:pt idx="3">
                  <c:v>1741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1.987491032069881E-2"/>
          <c:y val="0.68309061637557511"/>
          <c:w val="0.60153297467889677"/>
          <c:h val="0.26953643141664785"/>
        </c:manualLayout>
      </c:layout>
      <c:txPr>
        <a:bodyPr/>
        <a:lstStyle/>
        <a:p>
          <a:pPr>
            <a:defRPr sz="13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5013146687405104"/>
          <c:y val="0.11320411678136298"/>
          <c:w val="0.69282062341657102"/>
          <c:h val="0.7813924234122898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explosion val="14"/>
          <c:dPt>
            <c:idx val="0"/>
            <c:spPr>
              <a:solidFill>
                <a:srgbClr val="FFFF0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7 </a:t>
                    </a:r>
                    <a:r>
                      <a:rPr lang="en-US" smtClean="0"/>
                      <a:t>847</a:t>
                    </a:r>
                    <a:r>
                      <a:rPr lang="ru-RU" smtClean="0"/>
                      <a:t>/</a:t>
                    </a:r>
                    <a:r>
                      <a:rPr lang="en-US" smtClean="0"/>
                      <a:t> </a:t>
                    </a:r>
                    <a:r>
                      <a:rPr lang="en-US"/>
                      <a:t>22%</a:t>
                    </a:r>
                  </a:p>
                </c:rich>
              </c:tx>
              <c:showVal val="1"/>
              <c:showPercent val="1"/>
            </c:dLbl>
            <c:dLbl>
              <c:idx val="1"/>
              <c:layout>
                <c:manualLayout>
                  <c:x val="0.1128763470725475"/>
                  <c:y val="-6.2405255800126326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449</a:t>
                    </a:r>
                    <a:r>
                      <a:rPr lang="ru-RU" smtClean="0"/>
                      <a:t>/</a:t>
                    </a:r>
                  </a:p>
                  <a:p>
                    <a:r>
                      <a:rPr lang="en-US" smtClean="0"/>
                      <a:t> </a:t>
                    </a:r>
                    <a:r>
                      <a:rPr lang="en-US"/>
                      <a:t>1%</a:t>
                    </a:r>
                  </a:p>
                </c:rich>
              </c:tx>
              <c:showVal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3 </a:t>
                    </a:r>
                    <a:r>
                      <a:rPr lang="en-US" smtClean="0"/>
                      <a:t>829</a:t>
                    </a:r>
                    <a:r>
                      <a:rPr lang="ru-RU" smtClean="0"/>
                      <a:t>/</a:t>
                    </a:r>
                    <a:r>
                      <a:rPr lang="en-US" smtClean="0"/>
                      <a:t> </a:t>
                    </a:r>
                    <a:r>
                      <a:rPr lang="en-US"/>
                      <a:t>11%</a:t>
                    </a:r>
                  </a:p>
                </c:rich>
              </c:tx>
              <c:showVal val="1"/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17 </a:t>
                    </a:r>
                    <a:r>
                      <a:rPr lang="en-US" smtClean="0"/>
                      <a:t>435</a:t>
                    </a:r>
                    <a:r>
                      <a:rPr lang="ru-RU" smtClean="0"/>
                      <a:t>/</a:t>
                    </a:r>
                    <a:r>
                      <a:rPr lang="en-US" smtClean="0"/>
                      <a:t> </a:t>
                    </a:r>
                    <a:r>
                      <a:rPr lang="en-US"/>
                      <a:t>48%</a:t>
                    </a:r>
                  </a:p>
                </c:rich>
              </c:tx>
              <c:showVal val="1"/>
              <c:showPercent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6 </a:t>
                    </a:r>
                    <a:r>
                      <a:rPr lang="en-US" smtClean="0"/>
                      <a:t>319</a:t>
                    </a:r>
                    <a:r>
                      <a:rPr lang="ru-RU" smtClean="0"/>
                      <a:t>/</a:t>
                    </a:r>
                    <a:r>
                      <a:rPr lang="en-US" smtClean="0"/>
                      <a:t> </a:t>
                    </a:r>
                    <a:r>
                      <a:rPr lang="en-US" dirty="0"/>
                      <a:t>17%</a:t>
                    </a:r>
                  </a:p>
                </c:rich>
              </c:tx>
              <c:showVal val="1"/>
              <c:showPercent val="1"/>
            </c:dLbl>
            <c:dLbl>
              <c:idx val="5"/>
              <c:layout>
                <c:manualLayout>
                  <c:x val="1.8774330085328281E-2"/>
                  <c:y val="-0.1330002547966674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216</a:t>
                    </a:r>
                    <a:r>
                      <a:rPr lang="ru-RU" dirty="0" smtClean="0"/>
                      <a:t>/</a:t>
                    </a:r>
                  </a:p>
                  <a:p>
                    <a:r>
                      <a:rPr lang="en-US" dirty="0" smtClean="0"/>
                      <a:t> </a:t>
                    </a:r>
                    <a:r>
                      <a:rPr lang="en-US" dirty="0"/>
                      <a:t>1%</a:t>
                    </a:r>
                  </a:p>
                </c:rich>
              </c:tx>
              <c:showVal val="1"/>
              <c:showPercent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Общегосударственные вопросы</c:v>
                </c:pt>
                <c:pt idx="1">
                  <c:v>Национальная оборона,  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Культура, кинематография</c:v>
                </c:pt>
                <c:pt idx="5">
                  <c:v>Образование, социальная политика, физическая культура и спорт</c:v>
                </c:pt>
              </c:strCache>
            </c:strRef>
          </c:cat>
          <c:val>
            <c:numRef>
              <c:f>Лист1!$B$2:$B$7</c:f>
              <c:numCache>
                <c:formatCode>#,##0</c:formatCode>
                <c:ptCount val="6"/>
                <c:pt idx="0">
                  <c:v>7847</c:v>
                </c:pt>
                <c:pt idx="1">
                  <c:v>449</c:v>
                </c:pt>
                <c:pt idx="2">
                  <c:v>3829</c:v>
                </c:pt>
                <c:pt idx="3">
                  <c:v>17435</c:v>
                </c:pt>
                <c:pt idx="4">
                  <c:v>6319</c:v>
                </c:pt>
                <c:pt idx="5">
                  <c:v>216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7240151735277276"/>
          <c:y val="0.13755061494349327"/>
          <c:w val="0.68572241973114101"/>
          <c:h val="0.7586716133195613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explosion val="14"/>
          <c:dPt>
            <c:idx val="0"/>
            <c:spPr>
              <a:solidFill>
                <a:srgbClr val="FFFF0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9 </a:t>
                    </a:r>
                    <a:r>
                      <a:rPr lang="en-US" smtClean="0"/>
                      <a:t>019</a:t>
                    </a:r>
                    <a:r>
                      <a:rPr lang="ru-RU" smtClean="0"/>
                      <a:t>/</a:t>
                    </a:r>
                  </a:p>
                  <a:p>
                    <a:r>
                      <a:rPr lang="en-US" smtClean="0"/>
                      <a:t>33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  <c:showPercent val="1"/>
            </c:dLbl>
            <c:dLbl>
              <c:idx val="1"/>
              <c:layout>
                <c:manualLayout>
                  <c:x val="0.15353181911411554"/>
                  <c:y val="4.3299857935406735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383</a:t>
                    </a:r>
                    <a:r>
                      <a:rPr lang="ru-RU" smtClean="0"/>
                      <a:t>/</a:t>
                    </a:r>
                  </a:p>
                  <a:p>
                    <a:r>
                      <a:rPr lang="en-US" smtClean="0"/>
                      <a:t>1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5 </a:t>
                    </a:r>
                    <a:r>
                      <a:rPr lang="en-US" smtClean="0"/>
                      <a:t>028</a:t>
                    </a:r>
                    <a:r>
                      <a:rPr lang="ru-RU" smtClean="0"/>
                      <a:t>/</a:t>
                    </a:r>
                    <a:r>
                      <a:rPr lang="en-US" smtClean="0"/>
                      <a:t> </a:t>
                    </a:r>
                    <a:r>
                      <a:rPr lang="en-US"/>
                      <a:t>18%</a:t>
                    </a:r>
                  </a:p>
                </c:rich>
              </c:tx>
              <c:showVal val="1"/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8 </a:t>
                    </a:r>
                    <a:r>
                      <a:rPr lang="en-US" smtClean="0"/>
                      <a:t>030</a:t>
                    </a:r>
                    <a:r>
                      <a:rPr lang="ru-RU" smtClean="0"/>
                      <a:t>/</a:t>
                    </a:r>
                    <a:r>
                      <a:rPr lang="en-US" smtClean="0"/>
                      <a:t> </a:t>
                    </a:r>
                    <a:r>
                      <a:rPr lang="en-US"/>
                      <a:t>29%</a:t>
                    </a:r>
                  </a:p>
                </c:rich>
              </c:tx>
              <c:showVal val="1"/>
              <c:showPercent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5 </a:t>
                    </a:r>
                    <a:r>
                      <a:rPr lang="en-US" smtClean="0"/>
                      <a:t>051</a:t>
                    </a:r>
                    <a:r>
                      <a:rPr lang="ru-RU" smtClean="0"/>
                      <a:t>/</a:t>
                    </a:r>
                    <a:r>
                      <a:rPr lang="en-US" smtClean="0"/>
                      <a:t> </a:t>
                    </a:r>
                    <a:r>
                      <a:rPr lang="en-US"/>
                      <a:t>18%</a:t>
                    </a:r>
                  </a:p>
                </c:rich>
              </c:tx>
              <c:showVal val="1"/>
              <c:showPercent val="1"/>
            </c:dLbl>
            <c:dLbl>
              <c:idx val="5"/>
              <c:layout>
                <c:manualLayout>
                  <c:x val="4.9519070530624813E-2"/>
                  <c:y val="-0.1296100078714659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210</a:t>
                    </a:r>
                    <a:r>
                      <a:rPr lang="ru-RU" dirty="0" smtClean="0"/>
                      <a:t>/</a:t>
                    </a:r>
                  </a:p>
                  <a:p>
                    <a:r>
                      <a:rPr lang="en-US" dirty="0" smtClean="0"/>
                      <a:t> </a:t>
                    </a:r>
                    <a:r>
                      <a:rPr lang="en-US" dirty="0"/>
                      <a:t>1%</a:t>
                    </a:r>
                  </a:p>
                </c:rich>
              </c:tx>
              <c:showVal val="1"/>
              <c:showPercent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Общегосударственные вопросы</c:v>
                </c:pt>
                <c:pt idx="1">
                  <c:v>Национальная оборона,  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Культура, кинематография</c:v>
                </c:pt>
                <c:pt idx="5">
                  <c:v>Образование, социальная политика, физическая культура и спорт</c:v>
                </c:pt>
              </c:strCache>
            </c:strRef>
          </c:cat>
          <c:val>
            <c:numRef>
              <c:f>Лист1!$B$2:$B$7</c:f>
              <c:numCache>
                <c:formatCode>#,##0</c:formatCode>
                <c:ptCount val="6"/>
                <c:pt idx="0">
                  <c:v>9019</c:v>
                </c:pt>
                <c:pt idx="1">
                  <c:v>383</c:v>
                </c:pt>
                <c:pt idx="2">
                  <c:v>5028</c:v>
                </c:pt>
                <c:pt idx="3">
                  <c:v>8030</c:v>
                </c:pt>
                <c:pt idx="4">
                  <c:v>5051</c:v>
                </c:pt>
                <c:pt idx="5">
                  <c:v>210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3.2700269841596803E-2"/>
          <c:y val="3.5273858460171129E-2"/>
          <c:w val="0.87217167243739513"/>
          <c:h val="0.6186749452081087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6 </a:t>
                    </a:r>
                    <a:r>
                      <a:rPr lang="en-US" smtClean="0"/>
                      <a:t>670</a:t>
                    </a:r>
                    <a:r>
                      <a:rPr lang="ru-RU" smtClean="0"/>
                      <a:t>/</a:t>
                    </a:r>
                    <a:r>
                      <a:rPr lang="en-US" smtClean="0"/>
                      <a:t> </a:t>
                    </a:r>
                    <a:r>
                      <a:rPr lang="en-US"/>
                      <a:t>18%</a:t>
                    </a:r>
                  </a:p>
                </c:rich>
              </c:tx>
              <c:showVal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 </a:t>
                    </a:r>
                    <a:r>
                      <a:rPr lang="en-US" smtClean="0"/>
                      <a:t>635</a:t>
                    </a:r>
                    <a:r>
                      <a:rPr lang="ru-RU" smtClean="0"/>
                      <a:t>/</a:t>
                    </a:r>
                    <a:r>
                      <a:rPr lang="en-US" smtClean="0"/>
                      <a:t> </a:t>
                    </a:r>
                    <a:r>
                      <a:rPr lang="en-US"/>
                      <a:t>5%</a:t>
                    </a:r>
                  </a:p>
                </c:rich>
              </c:tx>
              <c:showVal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27 </a:t>
                    </a:r>
                    <a:r>
                      <a:rPr lang="en-US" smtClean="0"/>
                      <a:t>790</a:t>
                    </a:r>
                    <a:r>
                      <a:rPr lang="ru-RU" smtClean="0"/>
                      <a:t>/</a:t>
                    </a:r>
                    <a:r>
                      <a:rPr lang="en-US" smtClean="0"/>
                      <a:t> </a:t>
                    </a:r>
                    <a:r>
                      <a:rPr lang="en-US"/>
                      <a:t>77%</a:t>
                    </a:r>
                  </a:p>
                </c:rich>
              </c:tx>
              <c:showVal val="1"/>
              <c:showPercent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Обеспечение деятельности органов МСУ
</c:v>
                </c:pt>
                <c:pt idx="1">
                  <c:v>Непрограммные расходы
</c:v>
                </c:pt>
                <c:pt idx="2">
                  <c:v>Расходы по программным направлениям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6670</c:v>
                </c:pt>
                <c:pt idx="1">
                  <c:v>1635</c:v>
                </c:pt>
                <c:pt idx="2">
                  <c:v>27790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4.7666787761438338E-2"/>
          <c:y val="0.6967262453343166"/>
          <c:w val="0.92844843890737561"/>
          <c:h val="0.28132776139348453"/>
        </c:manualLayout>
      </c:layout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3.8757712818233883E-2"/>
          <c:y val="1.9684681475220941E-2"/>
          <c:w val="0.88289121721518204"/>
          <c:h val="0.8739416903962248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7 </a:t>
                    </a:r>
                    <a:r>
                      <a:rPr lang="en-US" smtClean="0"/>
                      <a:t>892</a:t>
                    </a:r>
                    <a:r>
                      <a:rPr lang="ru-RU" smtClean="0"/>
                      <a:t>/</a:t>
                    </a:r>
                    <a:r>
                      <a:rPr lang="en-US" smtClean="0"/>
                      <a:t> </a:t>
                    </a:r>
                    <a:r>
                      <a:rPr lang="en-US"/>
                      <a:t>28%</a:t>
                    </a:r>
                  </a:p>
                </c:rich>
              </c:tx>
              <c:showVal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 </a:t>
                    </a:r>
                    <a:r>
                      <a:rPr lang="en-US" smtClean="0"/>
                      <a:t>573</a:t>
                    </a:r>
                    <a:r>
                      <a:rPr lang="ru-RU" smtClean="0"/>
                      <a:t>/</a:t>
                    </a:r>
                    <a:r>
                      <a:rPr lang="en-US" smtClean="0"/>
                      <a:t> </a:t>
                    </a:r>
                    <a:r>
                      <a:rPr lang="en-US"/>
                      <a:t>6%</a:t>
                    </a:r>
                  </a:p>
                </c:rich>
              </c:tx>
              <c:showVal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18 </a:t>
                    </a:r>
                    <a:r>
                      <a:rPr lang="en-US" smtClean="0"/>
                      <a:t>256</a:t>
                    </a:r>
                    <a:r>
                      <a:rPr lang="ru-RU" smtClean="0"/>
                      <a:t>/</a:t>
                    </a:r>
                    <a:r>
                      <a:rPr lang="en-US" smtClean="0"/>
                      <a:t> </a:t>
                    </a:r>
                    <a:r>
                      <a:rPr lang="en-US"/>
                      <a:t>66%</a:t>
                    </a:r>
                  </a:p>
                </c:rich>
              </c:tx>
              <c:showVal val="1"/>
              <c:showPercent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Обеспечение деятельности органов МСУ
</c:v>
                </c:pt>
                <c:pt idx="1">
                  <c:v>Непрограммные расходы
</c:v>
                </c:pt>
                <c:pt idx="2">
                  <c:v>Расходы по программным направлениям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7892</c:v>
                </c:pt>
                <c:pt idx="1">
                  <c:v>1573</c:v>
                </c:pt>
                <c:pt idx="2">
                  <c:v>18256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7DF44-4B21-4944-955F-C4CBFA6F502D}" type="datetimeFigureOut">
              <a:rPr lang="ru-RU" smtClean="0"/>
              <a:pPr/>
              <a:t>05.07.2023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66C6-AE46-4D68-BC1D-1CC6439C0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7DF44-4B21-4944-955F-C4CBFA6F502D}" type="datetimeFigureOut">
              <a:rPr lang="ru-RU" smtClean="0"/>
              <a:pPr/>
              <a:t>05.07.2023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66C6-AE46-4D68-BC1D-1CC6439C0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7DF44-4B21-4944-955F-C4CBFA6F502D}" type="datetimeFigureOut">
              <a:rPr lang="ru-RU" smtClean="0"/>
              <a:pPr/>
              <a:t>05.07.2023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66C6-AE46-4D68-BC1D-1CC6439C0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7DF44-4B21-4944-955F-C4CBFA6F502D}" type="datetimeFigureOut">
              <a:rPr lang="ru-RU" smtClean="0"/>
              <a:pPr/>
              <a:t>05.07.2023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66C6-AE46-4D68-BC1D-1CC6439C0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7DF44-4B21-4944-955F-C4CBFA6F502D}" type="datetimeFigureOut">
              <a:rPr lang="ru-RU" smtClean="0"/>
              <a:pPr/>
              <a:t>05.07.2023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66C6-AE46-4D68-BC1D-1CC6439C0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7DF44-4B21-4944-955F-C4CBFA6F502D}" type="datetimeFigureOut">
              <a:rPr lang="ru-RU" smtClean="0"/>
              <a:pPr/>
              <a:t>05.07.2023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66C6-AE46-4D68-BC1D-1CC6439C0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7DF44-4B21-4944-955F-C4CBFA6F502D}" type="datetimeFigureOut">
              <a:rPr lang="ru-RU" smtClean="0"/>
              <a:pPr/>
              <a:t>05.07.2023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66C6-AE46-4D68-BC1D-1CC6439C0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7DF44-4B21-4944-955F-C4CBFA6F502D}" type="datetimeFigureOut">
              <a:rPr lang="ru-RU" smtClean="0"/>
              <a:pPr/>
              <a:t>05.07.2023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66C6-AE46-4D68-BC1D-1CC6439C0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7DF44-4B21-4944-955F-C4CBFA6F502D}" type="datetimeFigureOut">
              <a:rPr lang="ru-RU" smtClean="0"/>
              <a:pPr/>
              <a:t>05.07.2023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66C6-AE46-4D68-BC1D-1CC6439C0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7DF44-4B21-4944-955F-C4CBFA6F502D}" type="datetimeFigureOut">
              <a:rPr lang="ru-RU" smtClean="0"/>
              <a:pPr/>
              <a:t>05.07.2023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66C6-AE46-4D68-BC1D-1CC6439C0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7DF44-4B21-4944-955F-C4CBFA6F502D}" type="datetimeFigureOut">
              <a:rPr lang="ru-RU" smtClean="0"/>
              <a:pPr/>
              <a:t>05.07.2023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66C6-AE46-4D68-BC1D-1CC6439C0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7DF44-4B21-4944-955F-C4CBFA6F502D}" type="datetimeFigureOut">
              <a:rPr lang="ru-RU" smtClean="0"/>
              <a:pPr/>
              <a:t>05.07.2023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F66C6-AE46-4D68-BC1D-1CC6439C0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Wrzk1Vefk3UXMMi4nl2JQKHT3YI9joKBRZ2__FbTpUCbKlF9Kq___JsUHcmupVMYfCXU_N9yjzpLz8tSGGM__0S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3147814"/>
            <a:ext cx="2982879" cy="188467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27584" y="123478"/>
            <a:ext cx="792088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  <a:t>БЮДЖЕТ ДЛЯ ГРАЖДАН</a:t>
            </a:r>
          </a:p>
          <a:p>
            <a:pPr algn="ctr" defTabSz="457166">
              <a:defRPr/>
            </a:pPr>
            <a:r>
              <a:rPr lang="ru-RU" sz="2600" dirty="0">
                <a:solidFill>
                  <a:srgbClr val="54000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ОБ  ИСПОЛНЕНИИ  БЮДЖЕТА </a:t>
            </a:r>
          </a:p>
          <a:p>
            <a:pPr algn="ctr" defTabSz="457166">
              <a:defRPr/>
            </a:pPr>
            <a:r>
              <a:rPr lang="ru-RU" sz="2600" dirty="0">
                <a:solidFill>
                  <a:srgbClr val="540000"/>
                </a:solidFill>
                <a:latin typeface="Times New Roman" pitchFamily="18" charset="0"/>
                <a:cs typeface="Times New Roman" pitchFamily="18" charset="0"/>
              </a:rPr>
              <a:t>МУНИЦИПАЛЬНОГО ОБРАЗОВАНИЯ </a:t>
            </a:r>
          </a:p>
          <a:p>
            <a:pPr algn="ctr" defTabSz="457166">
              <a:defRPr/>
            </a:pPr>
            <a:r>
              <a:rPr lang="ru-RU" sz="2600" dirty="0">
                <a:solidFill>
                  <a:srgbClr val="540000"/>
                </a:solidFill>
                <a:latin typeface="Times New Roman" pitchFamily="18" charset="0"/>
                <a:cs typeface="Times New Roman" pitchFamily="18" charset="0"/>
              </a:rPr>
              <a:t>ПЧЕВСКОЕ СЕЛЬСКОЕ ПОСЕЛЕНИЕ КИРИШСКОГО МУНИЦИПАЛЬНОГО РАЙОНА ЛЕНИНГРАДСКОЙ ОБЛАСТИ </a:t>
            </a:r>
          </a:p>
          <a:p>
            <a:pPr algn="ctr" defTabSz="457166">
              <a:defRPr/>
            </a:pP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6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" name="Picture 6" descr="M:\Давидюк\БЮДЖЕТ ДЛЯ ГРАЖДАН\герб_пчев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08" y="123478"/>
            <a:ext cx="67945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23478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доходов бюджета в разрезе источников 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2021/2022 годы (тыс.руб./%)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899592" y="843558"/>
          <a:ext cx="6984776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339752" y="4299942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2021 год</a:t>
            </a:r>
          </a:p>
          <a:p>
            <a:pPr algn="ctr"/>
            <a:r>
              <a:rPr lang="ru-RU" sz="16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35 829 </a:t>
            </a:r>
            <a:endParaRPr lang="ru-RU" sz="16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3968" y="4299942"/>
            <a:ext cx="9305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2022 год</a:t>
            </a:r>
          </a:p>
          <a:p>
            <a:pPr algn="ctr"/>
            <a:r>
              <a:rPr lang="ru-RU" sz="16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28 070</a:t>
            </a:r>
            <a:endParaRPr lang="ru-RU" sz="16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20472" y="4876006"/>
            <a:ext cx="3000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10</a:t>
            </a:r>
            <a:endParaRPr lang="ru-RU" sz="9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23478"/>
            <a:ext cx="7920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</a:t>
            </a:r>
            <a:br>
              <a:rPr lang="ru-RU" altLang="ru-RU" sz="2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2021/2022 годы (тыс.руб./%)</a:t>
            </a:r>
            <a:endParaRPr lang="ru-RU" sz="22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251520" y="987574"/>
          <a:ext cx="396044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4211960" y="1122218"/>
          <a:ext cx="4248472" cy="4021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987574"/>
            <a:ext cx="9783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2021 год </a:t>
            </a:r>
          </a:p>
          <a:p>
            <a:r>
              <a:rPr lang="ru-RU" sz="16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5 799</a:t>
            </a:r>
            <a:endParaRPr lang="ru-RU" sz="1600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56376" y="915566"/>
            <a:ext cx="9332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2022 год</a:t>
            </a:r>
          </a:p>
          <a:p>
            <a:r>
              <a:rPr lang="ru-RU" sz="16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6 621</a:t>
            </a:r>
            <a:endParaRPr lang="ru-RU" sz="1600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>
            <a:off x="3707904" y="1203598"/>
            <a:ext cx="1296144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820472" y="4803998"/>
            <a:ext cx="3000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11</a:t>
            </a:r>
            <a:endParaRPr lang="ru-RU" sz="9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7494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на 2021-2022 год (тыс.руб./%)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323528" y="915566"/>
          <a:ext cx="3672408" cy="3328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4644008" y="915566"/>
          <a:ext cx="3744416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4371950"/>
            <a:ext cx="856895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общегосударственные вопросы                    национальная оборона,  национальная безопасность и правоохранительная деятельность</a:t>
            </a:r>
          </a:p>
          <a:p>
            <a:r>
              <a:rPr lang="ru-RU" sz="1100" dirty="0" smtClean="0"/>
              <a:t>национальная экономика                 жилищно-коммунальное хозяйство                     культура, кинематография </a:t>
            </a:r>
          </a:p>
          <a:p>
            <a:r>
              <a:rPr lang="ru-RU" sz="1100" dirty="0" smtClean="0"/>
              <a:t>образование, социальная политика, физическая культура и спорт                   </a:t>
            </a:r>
            <a:endParaRPr lang="ru-RU" sz="1100" dirty="0"/>
          </a:p>
        </p:txBody>
      </p:sp>
      <p:sp>
        <p:nvSpPr>
          <p:cNvPr id="6" name="Овал 5"/>
          <p:cNvSpPr/>
          <p:nvPr/>
        </p:nvSpPr>
        <p:spPr>
          <a:xfrm>
            <a:off x="179512" y="4371950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79512" y="4587974"/>
            <a:ext cx="144016" cy="144016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699792" y="4443958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79512" y="4803998"/>
            <a:ext cx="144016" cy="14401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004048" y="4587974"/>
            <a:ext cx="144016" cy="144016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195736" y="4587974"/>
            <a:ext cx="144016" cy="14401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763688" y="2427734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36 095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28184" y="2499742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27 721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100392" y="987574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2022г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51520" y="987574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2021г.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820472" y="4803998"/>
            <a:ext cx="3000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12</a:t>
            </a:r>
            <a:endParaRPr lang="ru-RU" sz="9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23478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 по программным и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непрограммным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направлениям деятельности за 2021-2022 год (тыс.руб./%)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395536" y="987574"/>
          <a:ext cx="427213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5148064" y="987574"/>
          <a:ext cx="3744416" cy="3256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12360" y="843558"/>
            <a:ext cx="9332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 год</a:t>
            </a:r>
          </a:p>
          <a:p>
            <a:r>
              <a:rPr lang="ru-RU" sz="16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27 721</a:t>
            </a:r>
            <a:endParaRPr lang="ru-RU" sz="1600" i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843558"/>
            <a:ext cx="9305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2021 год</a:t>
            </a:r>
          </a:p>
          <a:p>
            <a:r>
              <a:rPr lang="ru-RU" sz="16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36 095</a:t>
            </a:r>
            <a:endParaRPr lang="ru-RU" sz="1600" i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20472" y="4803998"/>
            <a:ext cx="3000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13</a:t>
            </a:r>
            <a:endParaRPr lang="ru-RU" sz="9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699542"/>
          <a:ext cx="8712967" cy="435323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776751"/>
                <a:gridCol w="951272"/>
                <a:gridCol w="984944"/>
              </a:tblGrid>
              <a:tr h="432047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Муниципальные программы</a:t>
                      </a:r>
                      <a:endParaRPr lang="ru-RU" sz="13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u="none" strike="noStrike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u="none" strike="noStrike" dirty="0" smtClean="0"/>
                        <a:t>Исполнено</a:t>
                      </a:r>
                    </a:p>
                    <a:p>
                      <a:pPr algn="ctr"/>
                      <a:endParaRPr lang="ru-RU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/>
                        <a:t>%</a:t>
                      </a:r>
                      <a:r>
                        <a:rPr lang="ru-RU" sz="800" u="none" strike="noStrike" baseline="0" dirty="0" smtClean="0"/>
                        <a:t> исполнения программы 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348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 в муниципальном образовании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Пчевское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сельское поселение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 в муниципальном образовании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Пчевское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сельское поселение</a:t>
                      </a:r>
                      <a:endParaRPr lang="ru-RU" sz="12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5 052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устойчивого функционирования и развития коммунальной и инженерной инфраструктуры и повышение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энергоэффективности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в муниципальном образовании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Пчевское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сельское поселение</a:t>
                      </a:r>
                      <a:endParaRPr lang="ru-RU" sz="12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4 164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13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Безопасность на территории муниципального образования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Пчевское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сельское поселение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23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Благоустройство и санитарное содержание территории муниципального образования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Пчевское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сельское поселение</a:t>
                      </a:r>
                      <a:endParaRPr lang="ru-RU" sz="12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1 335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5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автомобильных дорог в муниципальном образовании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Пчевское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сельское поселение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2 178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64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качественным жильем граждан на территории муниципального образования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Пчевское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сельское поселение</a:t>
                      </a:r>
                      <a:endParaRPr lang="ru-RU" sz="12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Стимулирование экономического развития муниципального образования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Пчевское</a:t>
                      </a: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 сельское поселение</a:t>
                      </a:r>
                      <a:endParaRPr lang="ru-RU" sz="12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5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Устойчивое общественное развитие в муниципальном образовании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Пчевское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сельское поселение</a:t>
                      </a:r>
                      <a:endParaRPr lang="ru-RU" sz="12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5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частей территории муниципального образования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Пчевское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сельское поселение</a:t>
                      </a:r>
                      <a:endParaRPr lang="ru-RU" sz="12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3 906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67544" y="123478"/>
            <a:ext cx="8433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 в рамках муниципальных программ - 2022 год (тыс.руб./%)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00392" y="411510"/>
            <a:ext cx="787395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7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18 256</a:t>
            </a:r>
            <a:endParaRPr lang="ru-RU" sz="17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92480" y="4876006"/>
            <a:ext cx="3000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14</a:t>
            </a:r>
            <a:endParaRPr lang="ru-RU" sz="9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95486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 - 2022 год (тыс.руб.)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7504" y="699542"/>
          <a:ext cx="8856984" cy="43465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612614"/>
                <a:gridCol w="1244370"/>
              </a:tblGrid>
              <a:tr h="474786">
                <a:tc>
                  <a:txBody>
                    <a:bodyPr/>
                    <a:lstStyle/>
                    <a:p>
                      <a:pPr algn="just"/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ИМБТ на составление и рассмотрение проекта бюджета поселения, утверждение и исполнение бюджета поселения, осуществление контроля за его исполнением, составление и утверждение отчета об исполнении бюджета поселения, на осуществление внешнего муниципального финансового контроля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4747"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ИМБТ на обеспечение проживающих в поселении и нуждающихся в жилых помещениях малоимущих граждан жилыми помещениями, организация строительства и содержания муниципального жилищного фонда, создание условий для жилищного строительства, осуществление муниципального жилищного контроля, а также иных полномочий органов местного самоуправления в соответствии с жилищным законодательством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24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ИМБТ на участие в предупреждении и ликвидации последствий чрезвычайных ситуаций в границах поселения</a:t>
                      </a:r>
                      <a:endParaRPr lang="ru-RU" sz="10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99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ИМБТ на создание условий для обеспечения жителей поселения услугами связи, общественного питания, торговли и бытового обслуживания </a:t>
                      </a:r>
                      <a:endParaRPr lang="ru-RU" sz="10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61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ИМБТ на организацию библиотечного обслуживания населения, комплектование и обеспечение сохранности библиотечных фондов библиотек поселения</a:t>
                      </a:r>
                      <a:endParaRPr lang="ru-RU" sz="1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45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ИМБТ на создание условий для организации досуга и обеспечения жителей поселения услугами организаций культуры</a:t>
                      </a:r>
                      <a:endParaRPr lang="ru-RU" sz="10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4 024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737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ИМБТ на организацию разработки правил  землепользования и застройки, выдаче разрешений на строительство, разрешений на ввод объектов в эксплуатацию при осуществлении строительства, реконструкции, капитального ремонта объектов капитального строительства, расположенных на территории поселения, резервированию и изъятию, в том числе путем выкупа, земельных участков в границах поселения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53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ИМБТ на организацию ритуальных услуг и содержание мест захоронения</a:t>
                      </a:r>
                      <a:endParaRPr lang="ru-RU" sz="10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4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ИМБТ на создание, содержание и организацию деятельности аварийно-спасательных служб и (или) аварийно-спасательных формирований на территории поселения</a:t>
                      </a:r>
                      <a:endParaRPr lang="ru-RU" sz="10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67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ИМБТ на содействие в развитии сельскохозяйственного производства, создание условий для развития малого и среднего предпринимательства</a:t>
                      </a:r>
                      <a:endParaRPr lang="ru-RU" sz="10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244408" y="411510"/>
            <a:ext cx="675185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7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6 473</a:t>
            </a:r>
            <a:endParaRPr lang="ru-RU" sz="17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92480" y="4876006"/>
            <a:ext cx="3000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15</a:t>
            </a:r>
            <a:endParaRPr lang="ru-RU" sz="9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14163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Киришский муниципальный район Ленинградской области</a:t>
            </a:r>
            <a:endParaRPr lang="ru-RU" dirty="0"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M:\Давидюк\БЮДЖЕТ ДЛЯ ГРАЖДАН\karta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627784" y="1491630"/>
            <a:ext cx="3406775" cy="339566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820472" y="4803998"/>
            <a:ext cx="3235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2</a:t>
            </a:r>
            <a:endParaRPr lang="ru-RU" sz="9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5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Пчевское сельское поселение </a:t>
            </a:r>
            <a:br>
              <a:rPr lang="ru-RU" sz="25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Киришского</a:t>
            </a:r>
            <a:r>
              <a:rPr lang="ru-RU" sz="25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муниципального района </a:t>
            </a:r>
            <a:br>
              <a:rPr lang="ru-RU" sz="25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Ленинградской области</a:t>
            </a:r>
            <a:endParaRPr lang="ru-RU" sz="25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419622"/>
            <a:ext cx="8352928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Общая площадь — 400,4 км².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Поселение расположено в северной части </a:t>
            </a:r>
            <a:r>
              <a:rPr lang="ru-RU" sz="17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Киришского</a:t>
            </a:r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Clr>
                <a:srgbClr val="FF0000"/>
              </a:buClr>
            </a:pPr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муниципального района. </a:t>
            </a:r>
          </a:p>
          <a:p>
            <a:pPr marL="205735" indent="-205735"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Граничит: </a:t>
            </a:r>
          </a:p>
          <a:p>
            <a:pPr marL="205735" lvl="1" indent="-205735">
              <a:buClr>
                <a:srgbClr val="FF0000"/>
              </a:buClr>
              <a:buFont typeface="Wingdings" pitchFamily="2" charset="2"/>
              <a:buChar char="v"/>
              <a:defRPr/>
            </a:pPr>
            <a:r>
              <a:rPr lang="ru-RU" sz="1700" dirty="0" smtClean="0">
                <a:solidFill>
                  <a:srgbClr val="540000"/>
                </a:solidFill>
                <a:latin typeface="Times New Roman" pitchFamily="18" charset="0"/>
                <a:cs typeface="Times New Roman" pitchFamily="18" charset="0"/>
              </a:rPr>
              <a:t> на севере — с </a:t>
            </a:r>
            <a:r>
              <a:rPr lang="ru-RU" sz="1700" dirty="0" err="1" smtClean="0">
                <a:solidFill>
                  <a:srgbClr val="540000"/>
                </a:solidFill>
                <a:latin typeface="Times New Roman" pitchFamily="18" charset="0"/>
                <a:cs typeface="Times New Roman" pitchFamily="18" charset="0"/>
              </a:rPr>
              <a:t>Волховским</a:t>
            </a:r>
            <a:r>
              <a:rPr lang="ru-RU" sz="1700" dirty="0" smtClean="0">
                <a:solidFill>
                  <a:srgbClr val="540000"/>
                </a:solidFill>
                <a:latin typeface="Times New Roman" pitchFamily="18" charset="0"/>
                <a:cs typeface="Times New Roman" pitchFamily="18" charset="0"/>
              </a:rPr>
              <a:t> районом</a:t>
            </a:r>
          </a:p>
          <a:p>
            <a:pPr marL="205735" lvl="1" indent="-205735">
              <a:buClr>
                <a:srgbClr val="FF0000"/>
              </a:buClr>
              <a:buFont typeface="Wingdings" pitchFamily="2" charset="2"/>
              <a:buChar char="v"/>
              <a:defRPr/>
            </a:pPr>
            <a:r>
              <a:rPr lang="ru-RU" sz="1700" dirty="0" smtClean="0">
                <a:solidFill>
                  <a:srgbClr val="540000"/>
                </a:solidFill>
                <a:latin typeface="Times New Roman" pitchFamily="18" charset="0"/>
                <a:cs typeface="Times New Roman" pitchFamily="18" charset="0"/>
              </a:rPr>
              <a:t>на востоке и юге — с </a:t>
            </a:r>
            <a:r>
              <a:rPr lang="ru-RU" sz="1700" dirty="0" err="1" smtClean="0">
                <a:solidFill>
                  <a:srgbClr val="540000"/>
                </a:solidFill>
                <a:latin typeface="Times New Roman" pitchFamily="18" charset="0"/>
                <a:cs typeface="Times New Roman" pitchFamily="18" charset="0"/>
              </a:rPr>
              <a:t>Пчевжинским</a:t>
            </a:r>
            <a:r>
              <a:rPr lang="ru-RU" sz="1700" dirty="0" smtClean="0">
                <a:solidFill>
                  <a:srgbClr val="540000"/>
                </a:solidFill>
                <a:latin typeface="Times New Roman" pitchFamily="18" charset="0"/>
                <a:cs typeface="Times New Roman" pitchFamily="18" charset="0"/>
              </a:rPr>
              <a:t> сельским поселением</a:t>
            </a:r>
          </a:p>
          <a:p>
            <a:pPr marL="205735" lvl="1" indent="-205735">
              <a:buClr>
                <a:srgbClr val="FF0000"/>
              </a:buClr>
              <a:buFont typeface="Wingdings" pitchFamily="2" charset="2"/>
              <a:buChar char="v"/>
              <a:defRPr/>
            </a:pPr>
            <a:r>
              <a:rPr lang="ru-RU" sz="1700" dirty="0" smtClean="0">
                <a:solidFill>
                  <a:srgbClr val="540000"/>
                </a:solidFill>
                <a:latin typeface="Times New Roman" pitchFamily="18" charset="0"/>
                <a:cs typeface="Times New Roman" pitchFamily="18" charset="0"/>
              </a:rPr>
              <a:t>на юго-западе — с </a:t>
            </a:r>
            <a:r>
              <a:rPr lang="ru-RU" sz="1700" dirty="0" err="1" smtClean="0">
                <a:solidFill>
                  <a:srgbClr val="540000"/>
                </a:solidFill>
                <a:latin typeface="Times New Roman" pitchFamily="18" charset="0"/>
                <a:cs typeface="Times New Roman" pitchFamily="18" charset="0"/>
              </a:rPr>
              <a:t>Киришским</a:t>
            </a:r>
            <a:r>
              <a:rPr lang="ru-RU" sz="1700" dirty="0" smtClean="0">
                <a:solidFill>
                  <a:srgbClr val="540000"/>
                </a:solidFill>
                <a:latin typeface="Times New Roman" pitchFamily="18" charset="0"/>
                <a:cs typeface="Times New Roman" pitchFamily="18" charset="0"/>
              </a:rPr>
              <a:t> городским поселением </a:t>
            </a:r>
          </a:p>
          <a:p>
            <a:pPr marL="205735" lvl="1" indent="-205735">
              <a:buClr>
                <a:srgbClr val="FF0000"/>
              </a:buClr>
              <a:buFont typeface="Wingdings" pitchFamily="2" charset="2"/>
              <a:buChar char="v"/>
              <a:defRPr/>
            </a:pPr>
            <a:r>
              <a:rPr lang="ru-RU" sz="1700" dirty="0" smtClean="0">
                <a:solidFill>
                  <a:srgbClr val="540000"/>
                </a:solidFill>
                <a:latin typeface="Times New Roman" pitchFamily="18" charset="0"/>
                <a:cs typeface="Times New Roman" pitchFamily="18" charset="0"/>
              </a:rPr>
              <a:t>на западе — с </a:t>
            </a:r>
            <a:r>
              <a:rPr lang="ru-RU" sz="1700" dirty="0" err="1" smtClean="0">
                <a:solidFill>
                  <a:srgbClr val="540000"/>
                </a:solidFill>
                <a:latin typeface="Times New Roman" pitchFamily="18" charset="0"/>
                <a:cs typeface="Times New Roman" pitchFamily="18" charset="0"/>
              </a:rPr>
              <a:t>Глажевским</a:t>
            </a:r>
            <a:r>
              <a:rPr lang="ru-RU" sz="1700" dirty="0" smtClean="0">
                <a:solidFill>
                  <a:srgbClr val="540000"/>
                </a:solidFill>
                <a:latin typeface="Times New Roman" pitchFamily="18" charset="0"/>
                <a:cs typeface="Times New Roman" pitchFamily="18" charset="0"/>
              </a:rPr>
              <a:t> сельским поселением</a:t>
            </a:r>
          </a:p>
          <a:p>
            <a:pPr marL="205735" lvl="1" indent="-205735"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ru-RU" sz="17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территории муниципального образования находится 9 населённых пунктов - деревень:</a:t>
            </a:r>
            <a:r>
              <a:rPr lang="ru-RU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i="1" dirty="0" smtClean="0">
                <a:solidFill>
                  <a:srgbClr val="540000"/>
                </a:solidFill>
                <a:latin typeface="Times New Roman" pitchFamily="18" charset="0"/>
                <a:cs typeface="Times New Roman" pitchFamily="18" charset="0"/>
              </a:rPr>
              <a:t>д. </a:t>
            </a:r>
            <a:r>
              <a:rPr lang="ru-RU" sz="1700" i="1" dirty="0" err="1" smtClean="0">
                <a:solidFill>
                  <a:srgbClr val="540000"/>
                </a:solidFill>
                <a:latin typeface="Times New Roman" pitchFamily="18" charset="0"/>
                <a:cs typeface="Times New Roman" pitchFamily="18" charset="0"/>
              </a:rPr>
              <a:t>Пчева</a:t>
            </a:r>
            <a:r>
              <a:rPr lang="ru-RU" sz="1700" i="1" dirty="0" smtClean="0">
                <a:solidFill>
                  <a:srgbClr val="540000"/>
                </a:solidFill>
                <a:latin typeface="Times New Roman" pitchFamily="18" charset="0"/>
                <a:cs typeface="Times New Roman" pitchFamily="18" charset="0"/>
              </a:rPr>
              <a:t> – административный центр, д. Витка, д. Городище, д. </a:t>
            </a:r>
            <a:r>
              <a:rPr lang="ru-RU" sz="1700" i="1" dirty="0" err="1" smtClean="0">
                <a:solidFill>
                  <a:srgbClr val="540000"/>
                </a:solidFill>
                <a:latin typeface="Times New Roman" pitchFamily="18" charset="0"/>
                <a:cs typeface="Times New Roman" pitchFamily="18" charset="0"/>
              </a:rPr>
              <a:t>Дубняги</a:t>
            </a:r>
            <a:r>
              <a:rPr lang="ru-RU" sz="1700" i="1" dirty="0" smtClean="0">
                <a:solidFill>
                  <a:srgbClr val="540000"/>
                </a:solidFill>
                <a:latin typeface="Times New Roman" pitchFamily="18" charset="0"/>
                <a:cs typeface="Times New Roman" pitchFamily="18" charset="0"/>
              </a:rPr>
              <a:t>, д. </a:t>
            </a:r>
            <a:r>
              <a:rPr lang="ru-RU" sz="1700" i="1" dirty="0" err="1" smtClean="0">
                <a:solidFill>
                  <a:srgbClr val="540000"/>
                </a:solidFill>
                <a:latin typeface="Times New Roman" pitchFamily="18" charset="0"/>
                <a:cs typeface="Times New Roman" pitchFamily="18" charset="0"/>
              </a:rPr>
              <a:t>Дуняково</a:t>
            </a:r>
            <a:r>
              <a:rPr lang="ru-RU" sz="1700" i="1" dirty="0" smtClean="0">
                <a:solidFill>
                  <a:srgbClr val="540000"/>
                </a:solidFill>
                <a:latin typeface="Times New Roman" pitchFamily="18" charset="0"/>
                <a:cs typeface="Times New Roman" pitchFamily="18" charset="0"/>
              </a:rPr>
              <a:t>, д. </a:t>
            </a:r>
            <a:r>
              <a:rPr lang="ru-RU" sz="1700" i="1" dirty="0" err="1" smtClean="0">
                <a:solidFill>
                  <a:srgbClr val="540000"/>
                </a:solidFill>
                <a:latin typeface="Times New Roman" pitchFamily="18" charset="0"/>
                <a:cs typeface="Times New Roman" pitchFamily="18" charset="0"/>
              </a:rPr>
              <a:t>Иконово</a:t>
            </a:r>
            <a:r>
              <a:rPr lang="ru-RU" sz="1700" i="1" dirty="0" smtClean="0">
                <a:solidFill>
                  <a:srgbClr val="540000"/>
                </a:solidFill>
                <a:latin typeface="Times New Roman" pitchFamily="18" charset="0"/>
                <a:cs typeface="Times New Roman" pitchFamily="18" charset="0"/>
              </a:rPr>
              <a:t>, д. Мотохово, д. Новинка, д. </a:t>
            </a:r>
            <a:r>
              <a:rPr lang="ru-RU" sz="1700" i="1" dirty="0" err="1" smtClean="0">
                <a:solidFill>
                  <a:srgbClr val="540000"/>
                </a:solidFill>
                <a:latin typeface="Times New Roman" pitchFamily="18" charset="0"/>
                <a:cs typeface="Times New Roman" pitchFamily="18" charset="0"/>
              </a:rPr>
              <a:t>Чирково</a:t>
            </a:r>
            <a:r>
              <a:rPr lang="ru-RU" sz="1700" i="1" dirty="0" smtClean="0">
                <a:solidFill>
                  <a:srgbClr val="54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05735" lvl="1" indent="-205735"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ru-RU" sz="1700" i="1" dirty="0" smtClean="0">
                <a:solidFill>
                  <a:srgbClr val="54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Численность населения  1 350 чел.</a:t>
            </a:r>
          </a:p>
          <a:p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92480" y="4876006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3</a:t>
            </a:r>
            <a:endParaRPr lang="ru-RU" sz="900" dirty="0"/>
          </a:p>
        </p:txBody>
      </p:sp>
      <p:pic>
        <p:nvPicPr>
          <p:cNvPr id="8" name="Рисунок 7" descr="EQGZpIeJPoQOUfcgPLLUHy5DhEZ0S4w20OEbLt9fl6a-uVUuNjIZymNYAMrEtesu5uHseX6PLh73m-FsmnCAdmdq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1419622"/>
            <a:ext cx="2491146" cy="166011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9503"/>
            <a:ext cx="7772400" cy="93610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такое бюджет для граждан?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275606"/>
            <a:ext cx="8136904" cy="216024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для граждан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540000"/>
                </a:solidFill>
                <a:latin typeface="Times New Roman" pitchFamily="18" charset="0"/>
                <a:cs typeface="Times New Roman" pitchFamily="18" charset="0"/>
              </a:rPr>
              <a:t>это упрощенная версия бюджетного документа, которая использует неформальный язык и доступные форматы, чтобы облегчить для граждан понимание бюджета. </a:t>
            </a:r>
          </a:p>
          <a:p>
            <a:pPr algn="l"/>
            <a:r>
              <a:rPr lang="ru-RU" sz="2000" dirty="0" smtClean="0">
                <a:solidFill>
                  <a:srgbClr val="540000"/>
                </a:solidFill>
                <a:latin typeface="Times New Roman" pitchFamily="18" charset="0"/>
                <a:cs typeface="Times New Roman" pitchFamily="18" charset="0"/>
              </a:rPr>
              <a:t>Он содержит информационно-аналитический материал, доступный для широкого круга неподготовленных пользователей.</a:t>
            </a:r>
          </a:p>
          <a:p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8892480" y="4876006"/>
            <a:ext cx="2515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4</a:t>
            </a:r>
            <a:endParaRPr lang="ru-RU" sz="900" dirty="0"/>
          </a:p>
        </p:txBody>
      </p:sp>
      <p:pic>
        <p:nvPicPr>
          <p:cNvPr id="8" name="Рисунок 7" descr="1667027019_3-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2859782"/>
            <a:ext cx="3137545" cy="20916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23478"/>
            <a:ext cx="7772400" cy="79208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понятия и термины 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131590"/>
            <a:ext cx="8136904" cy="2736304"/>
          </a:xfrm>
        </p:spPr>
        <p:txBody>
          <a:bodyPr>
            <a:normAutofit/>
          </a:bodyPr>
          <a:lstStyle/>
          <a:p>
            <a:pPr algn="l"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</a:pPr>
            <a:r>
              <a:rPr lang="ru-RU" sz="1600" dirty="0" smtClean="0"/>
              <a:t>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–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 algn="l"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Бюджетные  ассигнования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предельные объемы денежных средств, предусмотренных в соответствующем финансовом году для исполнения бюджетных обязательств</a:t>
            </a:r>
          </a:p>
          <a:p>
            <a:pPr algn="l"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средства, предоставляемые одним бюджетом бюджетной системы Российской Федерации другому бюджету бюджетной системы Российской  Федерации</a:t>
            </a:r>
          </a:p>
          <a:p>
            <a:pPr algn="l">
              <a:buFont typeface="Wingdings" pitchFamily="2" charset="2"/>
              <a:buChar char="ü"/>
            </a:pPr>
            <a:endParaRPr lang="ru-RU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8892480" y="4876006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5</a:t>
            </a:r>
            <a:endParaRPr lang="ru-RU" sz="900" dirty="0"/>
          </a:p>
        </p:txBody>
      </p:sp>
      <p:pic>
        <p:nvPicPr>
          <p:cNvPr id="6" name="Рисунок 5" descr="1659973284_65-funart-pro-p-fon-dlya-prezentatsii-bukhgalteriya-krasiv-6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3436522"/>
            <a:ext cx="2282511" cy="15181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23478"/>
            <a:ext cx="7772400" cy="864096"/>
          </a:xfrm>
        </p:spPr>
        <p:txBody>
          <a:bodyPr>
            <a:normAutofit/>
          </a:bodyPr>
          <a:lstStyle/>
          <a:p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понятия и термины</a:t>
            </a:r>
            <a:endParaRPr lang="ru-RU" sz="35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31590"/>
            <a:ext cx="8640960" cy="2376264"/>
          </a:xfrm>
        </p:spPr>
        <p:txBody>
          <a:bodyPr>
            <a:normAutofit lnSpcReduction="10000"/>
          </a:bodyPr>
          <a:lstStyle/>
          <a:p>
            <a:pPr lvl="1"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1600" dirty="0" smtClean="0"/>
              <a:t> </a:t>
            </a:r>
            <a:r>
              <a:rPr lang="ru-RU" sz="23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Текущий финансовый год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smtClean="0">
                <a:solidFill>
                  <a:srgbClr val="3E0018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котором осуществляется исполнение бюджета, составление и рассмотрение проекта бюджета на очередной финансовый год (очередной финансовый год и плановый период)</a:t>
            </a:r>
          </a:p>
          <a:p>
            <a:pPr lvl="1"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3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Очередной финансовый год </a:t>
            </a:r>
            <a:r>
              <a:rPr lang="ru-RU" sz="1900" dirty="0" smtClean="0">
                <a:solidFill>
                  <a:srgbClr val="48001B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следующий за текущим финансовым годом</a:t>
            </a:r>
            <a:endParaRPr lang="ru-RU" sz="19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3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Плановый период </a:t>
            </a:r>
            <a:r>
              <a:rPr lang="ru-RU" sz="1900" b="1" dirty="0" smtClean="0">
                <a:solidFill>
                  <a:srgbClr val="350042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два финансовых года, следующие за очередным финансовым годом</a:t>
            </a:r>
            <a:endParaRPr lang="ru-RU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92480" y="4876006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6</a:t>
            </a:r>
            <a:endParaRPr lang="ru-RU" sz="900" dirty="0"/>
          </a:p>
        </p:txBody>
      </p:sp>
      <p:pic>
        <p:nvPicPr>
          <p:cNvPr id="8" name="Рисунок 7" descr="1667721388_3-5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2931790"/>
            <a:ext cx="2753865" cy="20676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qeul67t6km2jpnnzjpq1a7oeq6af6eu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1995686"/>
            <a:ext cx="4032448" cy="3024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5486"/>
            <a:ext cx="7772400" cy="79208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понятия и термины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275606"/>
            <a:ext cx="8064896" cy="2016224"/>
          </a:xfrm>
        </p:spPr>
        <p:txBody>
          <a:bodyPr>
            <a:normAutofit/>
          </a:bodyPr>
          <a:lstStyle/>
          <a:p>
            <a:pPr algn="l">
              <a:buClr>
                <a:schemeClr val="tx1"/>
              </a:buClr>
              <a:buSzPct val="111000"/>
              <a:buFont typeface="Wingdings" pitchFamily="2" charset="2"/>
              <a:buChar char="q"/>
            </a:pPr>
            <a:r>
              <a:rPr lang="ru-RU" sz="1600" dirty="0" smtClean="0"/>
              <a:t> </a:t>
            </a: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–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поступающие в бюджет денежные средства</a:t>
            </a:r>
          </a:p>
          <a:p>
            <a:pPr algn="l">
              <a:buFont typeface="Wingdings" pitchFamily="2" charset="2"/>
              <a:buChar char="q"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выплачиваемые из бюджета денежные средства</a:t>
            </a:r>
          </a:p>
          <a:p>
            <a:pPr algn="l">
              <a:buFont typeface="Wingdings" pitchFamily="2" charset="2"/>
              <a:buChar char="q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– Расходы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Дефицит (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Профицит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>
              <a:buFont typeface="Wingdings" pitchFamily="2" charset="2"/>
              <a:buChar char="q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Дефицит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превышение расходов над доходами</a:t>
            </a:r>
          </a:p>
          <a:p>
            <a:pPr algn="l">
              <a:buFont typeface="Wingdings" pitchFamily="2" charset="2"/>
              <a:buChar char="q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Профицит</a:t>
            </a: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превышение доходов над расходами</a:t>
            </a:r>
          </a:p>
          <a:p>
            <a:pPr algn="l"/>
            <a:endParaRPr lang="ru-RU" sz="1600" dirty="0" smtClean="0">
              <a:solidFill>
                <a:srgbClr val="540000"/>
              </a:solidFill>
              <a:latin typeface="Constantia" pitchFamily="18" charset="0"/>
            </a:endParaRPr>
          </a:p>
          <a:p>
            <a:pPr algn="l">
              <a:buFont typeface="Wingdings" pitchFamily="2" charset="2"/>
              <a:buChar char="q"/>
            </a:pPr>
            <a:endParaRPr lang="ru-RU" sz="1600" dirty="0">
              <a:solidFill>
                <a:srgbClr val="54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20472" y="4876006"/>
            <a:ext cx="3235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7</a:t>
            </a:r>
            <a:endParaRPr lang="ru-RU" sz="9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4" y="915566"/>
          <a:ext cx="8424935" cy="3733017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684987"/>
                <a:gridCol w="1684987"/>
                <a:gridCol w="1684987"/>
                <a:gridCol w="1684987"/>
                <a:gridCol w="1684987"/>
              </a:tblGrid>
              <a:tr h="384891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2022 год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исполнения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/>
                        <a:t>Темп роста к прошлому году, 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79206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План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Факт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1333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</a:t>
                      </a:r>
                      <a:endParaRPr lang="ru-RU" sz="1300" dirty="0"/>
                    </a:p>
                    <a:p>
                      <a:r>
                        <a:rPr lang="ru-RU" sz="1300" dirty="0" smtClean="0"/>
                        <a:t>всего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27 380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28 070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102,5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- 22,0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0197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В том числе собственные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6 111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6 621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108,3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14,2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безвозмездные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21 269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21 449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100,8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- 28,5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Расходы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27 995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27 721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99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-23,2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В том числе</a:t>
                      </a:r>
                      <a:r>
                        <a:rPr lang="ru-RU" sz="1300" baseline="0" dirty="0" smtClean="0"/>
                        <a:t> межбюджетные трансферты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6 473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6 473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100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3,3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Дефицит (-)</a:t>
                      </a:r>
                    </a:p>
                    <a:p>
                      <a:r>
                        <a:rPr lang="ru-RU" sz="1300" dirty="0" err="1" smtClean="0"/>
                        <a:t>Профицит</a:t>
                      </a:r>
                      <a:r>
                        <a:rPr lang="ru-RU" sz="1300" dirty="0" smtClean="0"/>
                        <a:t> (+)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-</a:t>
                      </a:r>
                      <a:r>
                        <a:rPr lang="ru-RU" sz="1300" baseline="0" dirty="0" smtClean="0"/>
                        <a:t> 435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349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- 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-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1560" y="195486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параметры бюджета - 2022 год (тыс.руб.)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20472" y="4803998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8</a:t>
            </a:r>
            <a:endParaRPr lang="ru-RU" sz="9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267494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доходов бюджета - 2022 год (тыс.руб.)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987574"/>
          <a:ext cx="8136906" cy="354439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141103"/>
                <a:gridCol w="1017113"/>
                <a:gridCol w="1017113"/>
                <a:gridCol w="1017113"/>
                <a:gridCol w="944464"/>
              </a:tblGrid>
              <a:tr h="261984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Наименование доходов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/>
                        <a:t>План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/>
                        <a:t>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/>
                        <a:t>Факт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/>
                        <a:t>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61984">
                <a:tc>
                  <a:txBody>
                    <a:bodyPr/>
                    <a:lstStyle/>
                    <a:p>
                      <a:r>
                        <a:rPr lang="ru-RU" sz="1400" b="1" i="1" dirty="0" smtClean="0"/>
                        <a:t>Налоговые и неналоговые доходы</a:t>
                      </a:r>
                      <a:endParaRPr lang="ru-RU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/>
                        <a:t>6</a:t>
                      </a:r>
                      <a:r>
                        <a:rPr lang="ru-RU" sz="1400" b="1" i="1" baseline="0" dirty="0" smtClean="0"/>
                        <a:t> 111</a:t>
                      </a:r>
                      <a:endParaRPr lang="ru-RU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/>
                        <a:t>22</a:t>
                      </a:r>
                      <a:endParaRPr lang="ru-RU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/>
                        <a:t>6 621</a:t>
                      </a:r>
                      <a:endParaRPr lang="ru-RU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/>
                        <a:t>24</a:t>
                      </a:r>
                      <a:endParaRPr lang="ru-RU" sz="1400" b="1" i="1" dirty="0"/>
                    </a:p>
                  </a:txBody>
                  <a:tcPr/>
                </a:tc>
              </a:tr>
              <a:tr h="26198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/>
                        <a:t>Налог на доходы физических лиц 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0" dirty="0" smtClean="0"/>
                        <a:t>900</a:t>
                      </a:r>
                      <a:endParaRPr lang="ru-RU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0" dirty="0" smtClean="0"/>
                        <a:t>15</a:t>
                      </a:r>
                      <a:endParaRPr lang="ru-RU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0" dirty="0" smtClean="0"/>
                        <a:t>1 141</a:t>
                      </a:r>
                      <a:endParaRPr lang="ru-RU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0" dirty="0" smtClean="0"/>
                        <a:t>17</a:t>
                      </a:r>
                      <a:endParaRPr lang="ru-RU" sz="1400" i="0" dirty="0"/>
                    </a:p>
                  </a:txBody>
                  <a:tcPr/>
                </a:tc>
              </a:tr>
              <a:tr h="26198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/>
                        <a:t>Налоги на имущество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0" dirty="0" smtClean="0"/>
                        <a:t>1 490</a:t>
                      </a:r>
                      <a:endParaRPr lang="ru-RU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0" dirty="0" smtClean="0"/>
                        <a:t>24</a:t>
                      </a:r>
                      <a:endParaRPr lang="ru-RU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0" dirty="0" smtClean="0"/>
                        <a:t>1 671</a:t>
                      </a:r>
                      <a:endParaRPr lang="ru-RU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0" dirty="0" smtClean="0"/>
                        <a:t>25</a:t>
                      </a:r>
                      <a:endParaRPr lang="ru-RU" sz="1400" i="0" dirty="0"/>
                    </a:p>
                  </a:txBody>
                  <a:tcPr/>
                </a:tc>
              </a:tr>
              <a:tr h="26198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/>
                        <a:t>Доходы от имущества 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0" dirty="0" smtClean="0"/>
                        <a:t>2 030</a:t>
                      </a:r>
                      <a:endParaRPr lang="ru-RU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0" dirty="0" smtClean="0"/>
                        <a:t>33</a:t>
                      </a:r>
                      <a:endParaRPr lang="ru-RU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0" dirty="0" smtClean="0"/>
                        <a:t>2 068</a:t>
                      </a:r>
                      <a:endParaRPr lang="ru-RU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0" dirty="0" smtClean="0"/>
                        <a:t>31</a:t>
                      </a:r>
                      <a:endParaRPr lang="ru-RU" sz="1400" i="0" dirty="0"/>
                    </a:p>
                  </a:txBody>
                  <a:tcPr/>
                </a:tc>
              </a:tr>
              <a:tr h="26198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/>
                        <a:t>Прочие доходы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0" dirty="0" smtClean="0"/>
                        <a:t>1 691</a:t>
                      </a:r>
                      <a:endParaRPr lang="ru-RU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0" dirty="0" smtClean="0"/>
                        <a:t>28</a:t>
                      </a:r>
                      <a:endParaRPr lang="ru-RU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0" dirty="0" smtClean="0"/>
                        <a:t>1 741</a:t>
                      </a:r>
                      <a:endParaRPr lang="ru-RU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0" dirty="0" smtClean="0"/>
                        <a:t>27</a:t>
                      </a:r>
                      <a:endParaRPr lang="ru-RU" sz="1400" i="0" dirty="0"/>
                    </a:p>
                  </a:txBody>
                  <a:tcPr/>
                </a:tc>
              </a:tr>
              <a:tr h="26198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1" u="none" strike="noStrike" dirty="0"/>
                        <a:t>Безвозмездные поступления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/>
                        <a:t>21 269</a:t>
                      </a:r>
                      <a:endParaRPr lang="ru-RU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/>
                        <a:t>78</a:t>
                      </a:r>
                      <a:endParaRPr lang="ru-RU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/>
                        <a:t>21 449</a:t>
                      </a:r>
                      <a:endParaRPr lang="ru-RU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/>
                        <a:t>76</a:t>
                      </a:r>
                      <a:endParaRPr lang="ru-RU" sz="1400" b="1" i="1" dirty="0"/>
                    </a:p>
                  </a:txBody>
                  <a:tcPr/>
                </a:tc>
              </a:tr>
              <a:tr h="26198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/>
                        <a:t>Дотации 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0" dirty="0" smtClean="0"/>
                        <a:t>9 625</a:t>
                      </a:r>
                      <a:endParaRPr lang="ru-RU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0" dirty="0" smtClean="0"/>
                        <a:t>45</a:t>
                      </a:r>
                      <a:endParaRPr lang="ru-RU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0" dirty="0" smtClean="0"/>
                        <a:t>9 625</a:t>
                      </a:r>
                      <a:endParaRPr lang="ru-RU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0" dirty="0" smtClean="0"/>
                        <a:t>45</a:t>
                      </a:r>
                      <a:endParaRPr lang="ru-RU" sz="1400" i="0" dirty="0"/>
                    </a:p>
                  </a:txBody>
                  <a:tcPr/>
                </a:tc>
              </a:tr>
              <a:tr h="26198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/>
                        <a:t>Субвенции 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0" dirty="0" smtClean="0"/>
                        <a:t>158</a:t>
                      </a:r>
                      <a:endParaRPr lang="ru-RU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0" dirty="0" smtClean="0"/>
                        <a:t>1</a:t>
                      </a:r>
                      <a:endParaRPr lang="ru-RU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0" dirty="0" smtClean="0"/>
                        <a:t>158</a:t>
                      </a:r>
                      <a:endParaRPr lang="ru-RU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0" dirty="0" smtClean="0"/>
                        <a:t>1</a:t>
                      </a:r>
                      <a:endParaRPr lang="ru-RU" sz="1400" i="0" dirty="0"/>
                    </a:p>
                  </a:txBody>
                  <a:tcPr/>
                </a:tc>
              </a:tr>
              <a:tr h="26198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/>
                        <a:t>Субсидии 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3 690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3 690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6198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/>
                        <a:t>Иные МБТ 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7 799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7 979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6198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1" u="none" strike="noStrike" dirty="0"/>
                        <a:t>Итого: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27 380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28 070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820472" y="4912668"/>
            <a:ext cx="2160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9</a:t>
            </a:r>
            <a:endParaRPr lang="ru-RU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1039</Words>
  <Application>Microsoft Office PowerPoint</Application>
  <PresentationFormat>Экран (16:9)</PresentationFormat>
  <Paragraphs>260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Киришский муниципальный район Ленинградской области</vt:lpstr>
      <vt:lpstr>Пчевское сельское поселение  Киришского муниципального района  Ленинградской области</vt:lpstr>
      <vt:lpstr>Что такое бюджет для граждан?</vt:lpstr>
      <vt:lpstr>Основные понятия и термины </vt:lpstr>
      <vt:lpstr>Основные понятия и термины</vt:lpstr>
      <vt:lpstr>Основные понятия и термины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spiridonova</dc:creator>
  <cp:lastModifiedBy>daviduk</cp:lastModifiedBy>
  <cp:revision>39</cp:revision>
  <dcterms:created xsi:type="dcterms:W3CDTF">2023-06-02T09:55:30Z</dcterms:created>
  <dcterms:modified xsi:type="dcterms:W3CDTF">2023-07-05T13:39:32Z</dcterms:modified>
</cp:coreProperties>
</file>