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73" r:id="rId16"/>
    <p:sldId id="269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0099"/>
    <a:srgbClr val="EAEAEA"/>
    <a:srgbClr val="FFCC99"/>
    <a:srgbClr val="EAC5C4"/>
    <a:srgbClr val="BEAECE"/>
    <a:srgbClr val="FFE0C1"/>
    <a:srgbClr val="33CC33"/>
    <a:srgbClr val="540000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7847782994871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348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5651886632480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799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6348</c:v>
                </c:pt>
                <c:pt idx="1">
                  <c:v>5799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547716920342394E-3"/>
                  <c:y val="-1.54709905527066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 </a:t>
                    </a:r>
                    <a:r>
                      <a:rPr lang="en-US" dirty="0" smtClean="0"/>
                      <a:t>177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8464615042803E-3"/>
                  <c:y val="-2.1659386773789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 </a:t>
                    </a:r>
                    <a:r>
                      <a:rPr lang="en-US" dirty="0" smtClean="0"/>
                      <a:t>030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ru-RU" dirty="0" smtClean="0"/>
                      <a:t>84%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2021г.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26177</c:v>
                </c:pt>
                <c:pt idx="1">
                  <c:v>30030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231744"/>
        <c:axId val="25233280"/>
        <c:axId val="0"/>
      </c:bar3DChart>
      <c:catAx>
        <c:axId val="25231744"/>
        <c:scaling>
          <c:orientation val="minMax"/>
        </c:scaling>
        <c:delete val="1"/>
        <c:axPos val="b"/>
        <c:majorTickMark val="out"/>
        <c:minorTickMark val="none"/>
        <c:tickLblPos val="none"/>
        <c:crossAx val="25233280"/>
        <c:crosses val="autoZero"/>
        <c:auto val="1"/>
        <c:lblAlgn val="ctr"/>
        <c:lblOffset val="100"/>
        <c:noMultiLvlLbl val="0"/>
      </c:catAx>
      <c:valAx>
        <c:axId val="25233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2317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9368385398885729E-3"/>
          <c:y val="0"/>
        </c:manualLayout>
      </c:layout>
      <c:overlay val="0"/>
      <c:txPr>
        <a:bodyPr/>
        <a:lstStyle/>
        <a:p>
          <a:pPr>
            <a:defRPr sz="1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300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590</a:t>
                    </a:r>
                    <a:r>
                      <a:rPr lang="en-US"/>
                      <a:t>; 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640</a:t>
                    </a:r>
                    <a:r>
                      <a:rPr lang="en-US"/>
                      <a:t>; 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255</a:t>
                    </a:r>
                    <a:r>
                      <a:rPr lang="en-US"/>
                      <a:t>; 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</c:v>
                </c:pt>
                <c:pt idx="2">
                  <c:v>Доходы от имущества 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863</c:v>
                </c:pt>
                <c:pt idx="1">
                  <c:v>1590</c:v>
                </c:pt>
                <c:pt idx="2">
                  <c:v>2640</c:v>
                </c:pt>
                <c:pt idx="3">
                  <c:v>1255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</a:p>
        </c:rich>
      </c:tx>
      <c:layout>
        <c:manualLayout>
          <c:xMode val="edge"/>
          <c:yMode val="edge"/>
          <c:x val="0.78747340039140945"/>
          <c:y val="6.6628399313656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31838342748241"/>
          <c:y val="0.15631071856213549"/>
          <c:w val="0.63614139027287731"/>
          <c:h val="0.83976996383117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</c:v>
                </c:pt>
                <c:pt idx="1">
                  <c:v>Налоги на имущество</c:v>
                </c:pt>
                <c:pt idx="2">
                  <c:v>Доходы от имущества 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850</c:v>
                </c:pt>
                <c:pt idx="1">
                  <c:v>1392</c:v>
                </c:pt>
                <c:pt idx="2">
                  <c:v>2120</c:v>
                </c:pt>
                <c:pt idx="3">
                  <c:v>1437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1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5942885778648711E-2"/>
          <c:y val="2.34019709250474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66695189896199"/>
          <c:y val="0.15785704282622157"/>
          <c:w val="0.71443893940862369"/>
          <c:h val="0.742576477149603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4"/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FF99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13509137282618724"/>
                  <c:y val="-9.3607883700189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960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511167789867318"/>
                  <c:y val="-2.34019709250474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354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286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660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762690670303842E-2"/>
                  <c:y val="-2.34019709250474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731</a:t>
                    </a:r>
                    <a:r>
                      <a:rPr lang="ru-RU" dirty="0" smtClean="0"/>
                      <a:t>/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762690670303773E-2"/>
                  <c:y val="-0.1677141249628394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151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6960</c:v>
                </c:pt>
                <c:pt idx="1">
                  <c:v>354</c:v>
                </c:pt>
                <c:pt idx="2">
                  <c:v>5286</c:v>
                </c:pt>
                <c:pt idx="3">
                  <c:v>14660</c:v>
                </c:pt>
                <c:pt idx="4">
                  <c:v>4731</c:v>
                </c:pt>
                <c:pt idx="5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en-US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1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85965502743703992"/>
          <c:y val="2.39311987457791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107996714961968E-2"/>
          <c:y val="0.15902281566570189"/>
          <c:w val="0.66345542216442377"/>
          <c:h val="0.76519505497266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14"/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FF99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en-US" smtClean="0"/>
                      <a:t>847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28573513618349"/>
                  <c:y val="-3.5896798118668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449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829</a:t>
                    </a:r>
                    <a:r>
                      <a:rPr lang="ru-RU" smtClean="0"/>
                      <a:t>/</a:t>
                    </a:r>
                  </a:p>
                  <a:p>
                    <a:r>
                      <a:rPr lang="en-US" smtClean="0"/>
                      <a:t>11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 </a:t>
                    </a:r>
                    <a:r>
                      <a:rPr lang="en-US" smtClean="0"/>
                      <a:t>319</a:t>
                    </a:r>
                    <a:r>
                      <a:rPr lang="ru-RU" smtClean="0"/>
                      <a:t>/</a:t>
                    </a:r>
                    <a:r>
                      <a:rPr lang="en-US" smtClean="0"/>
                      <a:t> </a:t>
                    </a:r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4582214176638332E-3"/>
                  <c:y val="-0.175495457469046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216</a:t>
                    </a:r>
                    <a:r>
                      <a:rPr lang="ru-RU" dirty="0" smtClean="0"/>
                      <a:t>/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 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Образование, социальная политика, 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7847</c:v>
                </c:pt>
                <c:pt idx="1">
                  <c:v>449</c:v>
                </c:pt>
                <c:pt idx="2">
                  <c:v>3829</c:v>
                </c:pt>
                <c:pt idx="3">
                  <c:v>17435</c:v>
                </c:pt>
                <c:pt idx="4">
                  <c:v>6319</c:v>
                </c:pt>
                <c:pt idx="5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8.3469250998836828E-2"/>
          <c:y val="2.393119874577911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11812250865506"/>
          <c:y val="1.9942665621482607E-2"/>
          <c:w val="0.71674471156719877"/>
          <c:h val="0.97461282963498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5730</c:v>
                </c:pt>
                <c:pt idx="1">
                  <c:v>1496</c:v>
                </c:pt>
                <c:pt idx="2">
                  <c:v>24916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9128247831511045"/>
          <c:y val="2.5195613185836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29069394097592"/>
          <c:y val="4.6191957507366897E-2"/>
          <c:w val="0.74958731921088861"/>
          <c:h val="0.94387660630300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txPr>
              <a:bodyPr/>
              <a:lstStyle/>
              <a:p>
                <a:pPr>
                  <a:defRPr sz="13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
</c:v>
                </c:pt>
                <c:pt idx="2">
                  <c:v>Расходы по программным направлениям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6670</c:v>
                </c:pt>
                <c:pt idx="1">
                  <c:v>1635</c:v>
                </c:pt>
                <c:pt idx="2">
                  <c:v>27790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0.19149</cdr:x>
      <cdr:y>0.87037</cdr:y>
    </cdr:from>
    <cdr:to>
      <cdr:x>0.37234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3384377"/>
          <a:ext cx="1224136" cy="504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1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A4D4-6737-4DA1-BCD3-E9DADB949F97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23B7-76A0-4A99-91E4-6B98DAECD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чева 3.jpg"/>
          <p:cNvPicPr>
            <a:picLocks noChangeAspect="1"/>
          </p:cNvPicPr>
          <p:nvPr/>
        </p:nvPicPr>
        <p:blipFill>
          <a:blip r:embed="rId2" cstate="print"/>
          <a:srcRect b="9872"/>
          <a:stretch>
            <a:fillRect/>
          </a:stretch>
        </p:blipFill>
        <p:spPr>
          <a:xfrm>
            <a:off x="683568" y="987574"/>
            <a:ext cx="7410400" cy="415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БЮДЖЕТ ДЛЯ ГРАЖДАН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208912" cy="1944216"/>
          </a:xfrm>
        </p:spPr>
        <p:txBody>
          <a:bodyPr>
            <a:normAutofit fontScale="77500" lnSpcReduction="20000"/>
          </a:bodyPr>
          <a:lstStyle/>
          <a:p>
            <a:pPr defTabSz="457166">
              <a:defRPr/>
            </a:pPr>
            <a:r>
              <a:rPr lang="ru-RU" sz="2800" dirty="0">
                <a:solidFill>
                  <a:srgbClr val="540000"/>
                </a:solidFill>
                <a:effectLst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  ИСПОЛНЕНИИ  БЮДЖЕТА </a:t>
            </a:r>
          </a:p>
          <a:p>
            <a:pPr defTabSz="457166">
              <a:defRPr/>
            </a:pPr>
            <a:r>
              <a:rPr lang="ru-RU" sz="2800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defTabSz="457166">
              <a:defRPr/>
            </a:pPr>
            <a:r>
              <a:rPr lang="ru-RU" sz="2800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ПЧЕВСКОЕ СЕЛЬСКОЕ ПОСЕЛЕНИЕ КИРИШСКОГО МУНИЦИПАЛЬНОГО РАЙОНА ЛЕНИНГРАДСКОЙ ОБЛАСТИ </a:t>
            </a:r>
          </a:p>
          <a:p>
            <a:pPr defTabSz="457166">
              <a:defRPr/>
            </a:pPr>
            <a:r>
              <a:rPr lang="ru-RU" sz="2800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rgbClr val="540000"/>
              </a:solidFill>
            </a:endParaRPr>
          </a:p>
        </p:txBody>
      </p:sp>
      <p:pic>
        <p:nvPicPr>
          <p:cNvPr id="4" name="Picture 6" descr="M:\Давидюк\БЮДЖЕТ ДЛЯ ГРАЖДАН\герб_пч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23478"/>
            <a:ext cx="679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на 2021 год (тыс.руб.)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987577"/>
          <a:ext cx="8136906" cy="35291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1103"/>
                <a:gridCol w="1017113"/>
                <a:gridCol w="1017113"/>
                <a:gridCol w="1017113"/>
                <a:gridCol w="944464"/>
              </a:tblGrid>
              <a:tr h="2619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План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198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Налоговые и неналоговые 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5 611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5 799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Налог на доходы физических лиц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765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13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850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15</a:t>
                      </a:r>
                      <a:endParaRPr lang="ru-RU" sz="1400" i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Налоги на имущество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1 442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26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1 392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24</a:t>
                      </a:r>
                      <a:endParaRPr lang="ru-RU" sz="1400" i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Доходы от имущества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2 077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2 120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36</a:t>
                      </a:r>
                      <a:endParaRPr lang="ru-RU" sz="1400" i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Прочие доходы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1 327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24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1 437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25</a:t>
                      </a:r>
                      <a:endParaRPr lang="ru-RU" sz="1400" i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/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31 739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30 030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</a:t>
                      </a:r>
                      <a:endParaRPr lang="ru-RU" sz="1400" b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Дотации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8 348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26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8</a:t>
                      </a:r>
                      <a:r>
                        <a:rPr lang="ru-RU" sz="1400" i="1" baseline="0" dirty="0" smtClean="0"/>
                        <a:t> 348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28</a:t>
                      </a:r>
                      <a:endParaRPr lang="ru-RU" sz="1400" i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Субвенции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157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157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0</a:t>
                      </a:r>
                      <a:endParaRPr lang="ru-RU" sz="1400" i="1" dirty="0"/>
                    </a:p>
                  </a:txBody>
                  <a:tcPr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Субсидии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13 647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/>
                        <a:t>43</a:t>
                      </a:r>
                      <a:endParaRPr lang="ru-RU" sz="1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12 039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40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i="1" u="none" strike="noStrike" dirty="0"/>
                        <a:t>Иные МБТ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9 587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30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9 486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i="1" u="none" strike="noStrike" dirty="0"/>
                        <a:t>32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1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/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/>
                        <a:t>37 350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/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/>
                        <a:t>35 829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/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2480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10</a:t>
            </a:r>
            <a:endParaRPr lang="ru-RU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7200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в разрезе источников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2020/2021 годы (тыс.руб./%)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699542"/>
          <a:ext cx="67687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20472" y="480399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11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299942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35 525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4299942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35 829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alt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2020/2021 годы (тыс.руб./%)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1203598"/>
          <a:ext cx="3312368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987574"/>
          <a:ext cx="39604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443958"/>
            <a:ext cx="8712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Налог на доходы физических лиц            налоги на имущество           доходы от имущества              прочие доходы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67544" y="451596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915816" y="4515966"/>
            <a:ext cx="144016" cy="14401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499992" y="4515966"/>
            <a:ext cx="144016" cy="14401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372200" y="4515966"/>
            <a:ext cx="144016" cy="14401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113159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6 348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13159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5 799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3918" y="491266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12</a:t>
            </a:r>
            <a:endParaRPr lang="ru-RU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84976" cy="576063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2020-2021 год (тыс.руб./%)</a:t>
            </a:r>
            <a:endParaRPr lang="ru-RU" sz="19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843558"/>
          <a:ext cx="3384376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932040" y="843558"/>
          <a:ext cx="367240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011910"/>
            <a:ext cx="87849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Общегосударственные вопросы            Национальная оборона,  национальная безопасность и правоохранительная деятельность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Национальная экономика          Жилищно-коммунальное хозяйство        Культура, кинематография   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Образование, социальная политика, физическая культура и спорт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51520" y="4083918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555776" y="4083918"/>
            <a:ext cx="144016" cy="14401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51520" y="4443958"/>
            <a:ext cx="144016" cy="14401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123728" y="4443958"/>
            <a:ext cx="144016" cy="144016"/>
          </a:xfrm>
          <a:prstGeom prst="flowChartConnector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572000" y="4371950"/>
            <a:ext cx="144016" cy="144016"/>
          </a:xfrm>
          <a:prstGeom prst="flowChartConnector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51520" y="4731990"/>
            <a:ext cx="144016" cy="14401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35696" y="2427734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32 142</a:t>
            </a:r>
            <a:endParaRPr lang="ru-RU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42773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36 095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92480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13</a:t>
            </a:r>
            <a:endParaRPr lang="ru-RU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7200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программным и 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направлениям деятельности за 2020-2021 год (тыс.руб./%)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059582"/>
          <a:ext cx="348004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4048" y="1131590"/>
          <a:ext cx="32640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4443958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Обеспечение деятельности органов МСУ 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расходы        Расходы по программным направлениям    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39552" y="451596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635896" y="4515966"/>
            <a:ext cx="144016" cy="14401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580112" y="4515966"/>
            <a:ext cx="144016" cy="14401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07704" y="1059582"/>
            <a:ext cx="15841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32 142</a:t>
            </a:r>
            <a:endParaRPr lang="ru-RU" sz="17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10595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36 095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14</a:t>
            </a:r>
            <a:endParaRPr lang="ru-RU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36003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рамках муниципальных программ за 2021 год (тыс.руб./%)</a:t>
            </a:r>
            <a:endParaRPr lang="ru-RU" sz="15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627535"/>
          <a:ext cx="8712967" cy="435323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776751"/>
                <a:gridCol w="951272"/>
                <a:gridCol w="984944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Муниципальные программы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Исполнено</a:t>
                      </a:r>
                    </a:p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/>
                        <a:t>%</a:t>
                      </a:r>
                      <a:r>
                        <a:rPr lang="ru-RU" sz="800" u="none" strike="noStrike" baseline="0" dirty="0" smtClean="0"/>
                        <a:t> исполнения программы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34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муниципальном образовании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6 319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 муниципальном образовании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 на территории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санитарное содержание территории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5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автомобильных дорог в муниципальном образовании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2 072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6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 жильем граждан на территории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экономического развития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Устойчивое общественное развитие в муниципальном образовании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частей территории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Пчевское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3 911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339502"/>
            <a:ext cx="720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27 790</a:t>
            </a:r>
            <a:endParaRPr lang="ru-RU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0472" y="48760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15</a:t>
            </a:r>
            <a:endParaRPr lang="ru-RU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7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2021 год (тыс.руб.)</a:t>
            </a:r>
            <a:endParaRPr lang="ru-RU" sz="15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7534"/>
            <a:ext cx="7992888" cy="530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203598"/>
            <a:ext cx="7992888" cy="530915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51670"/>
            <a:ext cx="7992888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ИМБТ на участие в предупреждении и ликвидации последствий чрезвычайных ситуаций в границах поселения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211710"/>
            <a:ext cx="7992888" cy="246221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ИМБТ на создание условий для обеспечения жителей поселения услугами связи, общественного питания, торговли и бытового обслуживания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571750"/>
            <a:ext cx="7992888" cy="384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организацию библиотечного обслуживания населения, комплектование и обеспечение сохранности библиотечных фондов библиотек поселения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003798"/>
            <a:ext cx="7992888" cy="238527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создание условий для организации досуга и обеспечения жителей поселения услугами организаций культуры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291830"/>
            <a:ext cx="7992888" cy="530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939902"/>
            <a:ext cx="7992888" cy="238527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организацию ритуальных услуг и содержание мест захоронения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227934"/>
            <a:ext cx="7992888" cy="384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ИМБТ на создание, содержание и организацию деятельности аварийно-спасательных служб и (или) аварийно-спасательных формирований на территории поселения</a:t>
            </a:r>
            <a:endParaRPr 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4659982"/>
            <a:ext cx="7992888" cy="400110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ИМБТ на содействие в развитии сельскохозяйственного производства, создание условий для развития малого и среднего предпринимательства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424" y="627534"/>
            <a:ext cx="57606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927</a:t>
            </a:r>
          </a:p>
          <a:p>
            <a:pPr algn="ctr"/>
            <a:endParaRPr lang="ru-RU" sz="900" dirty="0" smtClean="0"/>
          </a:p>
          <a:p>
            <a:pPr algn="ctr"/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8424" y="1203598"/>
            <a:ext cx="576064" cy="507831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1</a:t>
            </a:r>
          </a:p>
          <a:p>
            <a:pPr algn="ctr"/>
            <a:endParaRPr lang="ru-RU" sz="900" dirty="0" smtClean="0"/>
          </a:p>
          <a:p>
            <a:pPr algn="ctr"/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8424" y="1851670"/>
            <a:ext cx="576064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99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8424" y="2211710"/>
            <a:ext cx="576064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123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8424" y="2571750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704</a:t>
            </a:r>
          </a:p>
          <a:p>
            <a:pPr algn="ctr"/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3003798"/>
            <a:ext cx="576064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3 884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8424" y="3291830"/>
            <a:ext cx="57606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1</a:t>
            </a:r>
          </a:p>
          <a:p>
            <a:pPr algn="ctr"/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8424" y="3939902"/>
            <a:ext cx="576064" cy="2308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402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8424" y="4227934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98</a:t>
            </a:r>
          </a:p>
          <a:p>
            <a:pPr algn="ctr"/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8424" y="4659982"/>
            <a:ext cx="576064" cy="369332"/>
          </a:xfrm>
          <a:prstGeom prst="rect">
            <a:avLst/>
          </a:prstGeom>
          <a:solidFill>
            <a:srgbClr val="EAEAEA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25</a:t>
            </a:r>
          </a:p>
          <a:p>
            <a:pPr algn="ctr"/>
            <a:endParaRPr lang="ru-RU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7740352" y="195486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6 264</a:t>
            </a:r>
            <a:endParaRPr lang="ru-RU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2480" y="4948014"/>
            <a:ext cx="372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16</a:t>
            </a:r>
            <a:endParaRPr lang="ru-RU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Киришский муниципальный район Ленинградской области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:\Давидюк\БЮДЖЕТ ДЛЯ ГРАЖДАН\kar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491630"/>
            <a:ext cx="3406775" cy="3395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0472" y="4803998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</a:t>
            </a:r>
            <a:endParaRPr lang="ru-RU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Пчевское сельское поселение </a:t>
            </a:r>
            <a:b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b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19622"/>
            <a:ext cx="835292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площадь — 400,4 км².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Поселение расположено в северной части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Киришского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района. </a:t>
            </a:r>
          </a:p>
          <a:p>
            <a:pPr marL="205735" indent="-20573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Граничит: 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на севере — с </a:t>
            </a:r>
            <a:r>
              <a:rPr lang="ru-RU" sz="17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Волховским</a:t>
            </a: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районом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на востоке и юге — с </a:t>
            </a:r>
            <a:r>
              <a:rPr lang="ru-RU" sz="17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Пчевжинским</a:t>
            </a: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на юго-западе — с </a:t>
            </a:r>
            <a:r>
              <a:rPr lang="ru-RU" sz="17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Киришским</a:t>
            </a: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городским поселением 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на западе — с </a:t>
            </a:r>
            <a:r>
              <a:rPr lang="ru-RU" sz="1700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Глажевским</a:t>
            </a:r>
            <a:r>
              <a:rPr lang="ru-RU" sz="1700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сельским поселением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находится 9 населённых пунктов - деревень:</a:t>
            </a:r>
            <a:r>
              <a:rPr lang="ru-RU" sz="1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7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Пчева</a:t>
            </a: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– административный центр, д. Витка, д. Городище, д. </a:t>
            </a:r>
            <a:r>
              <a:rPr lang="ru-RU" sz="17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Дубняги</a:t>
            </a: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7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Дуняково</a:t>
            </a: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sz="17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Иконово</a:t>
            </a: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, д. Мотохово, д. Новинка, д. </a:t>
            </a:r>
            <a:r>
              <a:rPr lang="ru-RU" sz="1700" i="1" dirty="0" err="1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Чирково</a:t>
            </a: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05735" lvl="1" indent="-205735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1700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1 439чел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3</a:t>
            </a:r>
            <a:endParaRPr lang="ru-RU" sz="900" dirty="0"/>
          </a:p>
        </p:txBody>
      </p:sp>
      <p:pic>
        <p:nvPicPr>
          <p:cNvPr id="8" name="Рисунок 7" descr="EQGZpIeJPoQOUfcgPLLUHy5DhEZ0S4w20OEbLt9fl6a-uVUuNjIZymNYAMrEtesu5uHseX6PLh73m-FsmnCAdmd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419622"/>
            <a:ext cx="2491146" cy="16601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77724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 для граждан?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75606"/>
            <a:ext cx="8136904" cy="216024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461E64"/>
                </a:solidFill>
                <a:latin typeface="Constantia" pitchFamily="18" charset="0"/>
              </a:rPr>
              <a:t>Бюджет для граждан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–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dirty="0" smtClean="0">
                <a:solidFill>
                  <a:srgbClr val="540000"/>
                </a:solidFill>
                <a:latin typeface="Constantia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l"/>
            <a:r>
              <a:rPr lang="ru-RU" sz="2000" dirty="0" smtClean="0">
                <a:solidFill>
                  <a:srgbClr val="540000"/>
                </a:solidFill>
                <a:latin typeface="Constantia" pitchFamily="18" charset="0"/>
              </a:rPr>
              <a:t>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endParaRPr lang="ru-RU" sz="2000" dirty="0"/>
          </a:p>
        </p:txBody>
      </p:sp>
      <p:pic>
        <p:nvPicPr>
          <p:cNvPr id="4" name="Рисунок 3" descr="1642013916_5-damion-club-p-fon-dlya-prezentatsii-po-bukhgalterskomu-u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075806"/>
            <a:ext cx="2376264" cy="1653648"/>
          </a:xfrm>
          <a:prstGeom prst="rect">
            <a:avLst/>
          </a:prstGeom>
        </p:spPr>
      </p:pic>
      <p:pic>
        <p:nvPicPr>
          <p:cNvPr id="5" name="Рисунок 4" descr="1621441160_7-phonoteka_org-p-fon-dlya-prezentatsii-finansovaya-gramotno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075806"/>
            <a:ext cx="2515761" cy="1679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2480" y="4876006"/>
            <a:ext cx="251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</a:t>
            </a:r>
            <a:endParaRPr lang="ru-RU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5"/>
            <a:ext cx="77724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31590"/>
            <a:ext cx="8136904" cy="2736304"/>
          </a:xfrm>
        </p:spPr>
        <p:txBody>
          <a:bodyPr>
            <a:normAutofit/>
          </a:bodyPr>
          <a:lstStyle/>
          <a:p>
            <a:pPr algn="l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l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Бюджетные  ассигнования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</a:p>
          <a:p>
            <a:pPr algn="l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8A0000"/>
                </a:solidFill>
                <a:latin typeface="Constantia" pitchFamily="18" charset="0"/>
              </a:rPr>
              <a:t>Межбюджетные трансферты </a:t>
            </a:r>
            <a:r>
              <a:rPr lang="ru-RU" sz="1800" dirty="0" smtClean="0"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Constantia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 Федерации</a:t>
            </a:r>
          </a:p>
          <a:p>
            <a:pPr algn="l">
              <a:buFont typeface="Wingdings" pitchFamily="2" charset="2"/>
              <a:buChar char="ü"/>
            </a:pPr>
            <a:endParaRPr lang="ru-RU" sz="1600" dirty="0"/>
          </a:p>
        </p:txBody>
      </p:sp>
      <p:pic>
        <p:nvPicPr>
          <p:cNvPr id="4" name="Рисунок 3" descr="1621910698_34-phonoteka_org-p-fon-dlya-prezentatsii-po-mirovoi-ekonomike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867894"/>
            <a:ext cx="1700808" cy="1152128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5</a:t>
            </a:r>
            <a:endParaRPr lang="ru-RU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495"/>
            <a:ext cx="7772400" cy="864096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75606"/>
            <a:ext cx="8352928" cy="2376264"/>
          </a:xfrm>
        </p:spPr>
        <p:txBody>
          <a:bodyPr>
            <a:normAutofit fontScale="85000" lnSpcReduction="10000"/>
          </a:bodyPr>
          <a:lstStyle/>
          <a:p>
            <a:pPr lvl="1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</a:t>
            </a:r>
            <a:r>
              <a:rPr lang="ru-RU" sz="2300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3E001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32003E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1900" dirty="0" smtClean="0">
                <a:solidFill>
                  <a:srgbClr val="48001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следующий за текущим финансовым годом</a:t>
            </a:r>
          </a:p>
          <a:p>
            <a:pPr algn="l">
              <a:buClr>
                <a:schemeClr val="accent1">
                  <a:lumMod val="75000"/>
                </a:schemeClr>
              </a:buClr>
            </a:pP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u="sng" dirty="0" smtClean="0">
                <a:solidFill>
                  <a:srgbClr val="1C0022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1900" b="1" dirty="0" smtClean="0">
                <a:solidFill>
                  <a:srgbClr val="35004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3778405_27-p-fon-dlya-prezentatsii-po-finansovoi-gramot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91830"/>
            <a:ext cx="2502079" cy="1662619"/>
          </a:xfrm>
          <a:prstGeom prst="roundRect">
            <a:avLst/>
          </a:prstGeom>
        </p:spPr>
      </p:pic>
      <p:pic>
        <p:nvPicPr>
          <p:cNvPr id="5" name="Рисунок 4" descr="8TIJ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651870"/>
            <a:ext cx="1659788" cy="987574"/>
          </a:xfrm>
          <a:prstGeom prst="roundRect">
            <a:avLst/>
          </a:prstGeom>
        </p:spPr>
      </p:pic>
      <p:pic>
        <p:nvPicPr>
          <p:cNvPr id="6" name="Рисунок 5" descr="1647054807_1-abrakadabra-fun-p-fon-dlya-prezentatsii-finansi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79862"/>
            <a:ext cx="1589913" cy="1059582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6</a:t>
            </a:r>
            <a:endParaRPr lang="ru-RU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9503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75606"/>
            <a:ext cx="8064896" cy="2016224"/>
          </a:xfrm>
        </p:spPr>
        <p:txBody>
          <a:bodyPr>
            <a:normAutofit/>
          </a:bodyPr>
          <a:lstStyle/>
          <a:p>
            <a:pPr algn="l">
              <a:buClr>
                <a:srgbClr val="540000"/>
              </a:buClr>
              <a:buSzPct val="111000"/>
              <a:buFont typeface="Wingdings" pitchFamily="2" charset="2"/>
              <a:buChar char="q"/>
            </a:pPr>
            <a:r>
              <a:rPr lang="ru-RU" sz="1600" dirty="0" smtClean="0"/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Доходы –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поступающие в бюджет денежные средства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Расходы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–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выплачиваемые из бюджета денежные средства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Доходы – Расходы 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= Дефицит (</a:t>
            </a:r>
            <a:r>
              <a:rPr lang="ru-RU" sz="1800" b="1" dirty="0" err="1" smtClean="0">
                <a:solidFill>
                  <a:srgbClr val="540000"/>
                </a:solidFill>
                <a:latin typeface="Constantia" pitchFamily="18" charset="0"/>
              </a:rPr>
              <a:t>Профицит</a:t>
            </a:r>
            <a:r>
              <a:rPr lang="ru-RU" sz="1800" b="1" dirty="0" smtClean="0">
                <a:solidFill>
                  <a:srgbClr val="540000"/>
                </a:solidFill>
                <a:latin typeface="Constantia" pitchFamily="18" charset="0"/>
              </a:rPr>
              <a:t>)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Дефицит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– превышение расходов над доходами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900" b="1" dirty="0" err="1" smtClean="0">
                <a:solidFill>
                  <a:srgbClr val="540000"/>
                </a:solidFill>
                <a:latin typeface="Constantia" pitchFamily="18" charset="0"/>
              </a:rPr>
              <a:t>Профицит</a:t>
            </a:r>
            <a:r>
              <a:rPr lang="ru-RU" sz="1900" b="1" dirty="0" smtClean="0">
                <a:solidFill>
                  <a:srgbClr val="540000"/>
                </a:solidFill>
                <a:latin typeface="Constantia" pitchFamily="18" charset="0"/>
              </a:rPr>
              <a:t> </a:t>
            </a:r>
            <a:r>
              <a:rPr lang="ru-RU" sz="1800" dirty="0" smtClean="0">
                <a:solidFill>
                  <a:srgbClr val="540000"/>
                </a:solidFill>
                <a:latin typeface="Constantia" pitchFamily="18" charset="0"/>
              </a:rPr>
              <a:t>– превышение доходов над расходами</a:t>
            </a:r>
          </a:p>
          <a:p>
            <a:pPr algn="l"/>
            <a:endParaRPr lang="ru-RU" sz="1600" dirty="0" smtClean="0">
              <a:solidFill>
                <a:srgbClr val="540000"/>
              </a:solidFill>
              <a:latin typeface="Constantia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ru-RU" sz="1600" dirty="0">
              <a:solidFill>
                <a:srgbClr val="540000"/>
              </a:solidFill>
            </a:endParaRPr>
          </a:p>
        </p:txBody>
      </p:sp>
      <p:pic>
        <p:nvPicPr>
          <p:cNvPr id="4" name="Рисунок 3" descr="2dc470811087f430f6adeb0208683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47814"/>
            <a:ext cx="3456384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0472" y="4876006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7</a:t>
            </a:r>
            <a:endParaRPr lang="ru-RU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9"/>
            <a:ext cx="7772400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7614"/>
            <a:ext cx="7920880" cy="2376264"/>
          </a:xfrm>
        </p:spPr>
        <p:txBody>
          <a:bodyPr>
            <a:norm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на очередной финансовый год и плановый период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финансовый год и плановый период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проекта бюджета на очередной финансовый год и плановый период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Исполнение бюджета в текущем финансовом году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отчета об исполнении бюджета предыдущего года</a:t>
            </a:r>
          </a:p>
          <a:p>
            <a:pPr algn="l">
              <a:buFont typeface="Wingdings" pitchFamily="2" charset="2"/>
              <a:buChar char="ü"/>
            </a:pPr>
            <a:endParaRPr lang="ru-RU" sz="1600" dirty="0"/>
          </a:p>
        </p:txBody>
      </p:sp>
      <p:pic>
        <p:nvPicPr>
          <p:cNvPr id="4" name="Рисунок 3" descr="f5e6610ca8424d73b11f438d361493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1" y="3147814"/>
            <a:ext cx="2670944" cy="1779662"/>
          </a:xfrm>
          <a:prstGeom prst="roundRect">
            <a:avLst/>
          </a:prstGeom>
        </p:spPr>
      </p:pic>
      <p:pic>
        <p:nvPicPr>
          <p:cNvPr id="5" name="Рисунок 4" descr="d343e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476" y="3147814"/>
            <a:ext cx="2725623" cy="176355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0472" y="4876006"/>
            <a:ext cx="323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8</a:t>
            </a:r>
            <a:endParaRPr lang="ru-RU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939751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(тыс.руб.)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1203597"/>
          <a:ext cx="8424935" cy="373301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3848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EA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EA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BEA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прошлому году, %</a:t>
                      </a:r>
                    </a:p>
                  </a:txBody>
                  <a:tcPr marL="9525" marR="9525" marT="9525" marB="0" anchor="ctr">
                    <a:solidFill>
                      <a:srgbClr val="BEAECE"/>
                    </a:solidFill>
                  </a:tcPr>
                </a:tc>
              </a:tr>
              <a:tr h="47920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</a:t>
                      </a:r>
                      <a:endParaRPr lang="ru-RU" sz="1400" b="1" dirty="0"/>
                    </a:p>
                  </a:txBody>
                  <a:tcPr>
                    <a:solidFill>
                      <a:srgbClr val="BEA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</a:t>
                      </a:r>
                      <a:endParaRPr lang="ru-RU" sz="1400" b="1" dirty="0"/>
                    </a:p>
                  </a:txBody>
                  <a:tcPr>
                    <a:solidFill>
                      <a:srgbClr val="BEA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3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</a:t>
                      </a:r>
                      <a:endParaRPr lang="ru-RU" sz="1300" b="1" dirty="0"/>
                    </a:p>
                    <a:p>
                      <a:r>
                        <a:rPr lang="ru-RU" sz="1300" b="1" dirty="0" smtClean="0"/>
                        <a:t>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37 350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35 829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95,9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10,2</a:t>
                      </a:r>
                      <a:endParaRPr lang="ru-RU" sz="1300" b="1" dirty="0"/>
                    </a:p>
                  </a:txBody>
                  <a:tcPr/>
                </a:tc>
              </a:tr>
              <a:tr h="47019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 том числе собственные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5 611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5 799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- 8,6</a:t>
                      </a:r>
                      <a:endParaRPr lang="ru-RU" sz="13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31 739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30 030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94,6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14,7</a:t>
                      </a:r>
                      <a:endParaRPr lang="ru-RU" sz="13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36</a:t>
                      </a:r>
                      <a:r>
                        <a:rPr lang="ru-RU" sz="1300" b="1" baseline="0" dirty="0" smtClean="0"/>
                        <a:t> 582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36 095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98,7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12,3</a:t>
                      </a:r>
                      <a:endParaRPr lang="ru-RU" sz="13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 том числе</a:t>
                      </a:r>
                      <a:r>
                        <a:rPr lang="ru-RU" sz="1300" baseline="0" dirty="0" smtClean="0"/>
                        <a:t> межбюджетные трансферты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6 264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6 264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1,0</a:t>
                      </a:r>
                      <a:endParaRPr lang="ru-RU" sz="13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(-)</a:t>
                      </a:r>
                    </a:p>
                    <a:p>
                      <a:r>
                        <a:rPr lang="ru-RU" sz="1300" b="1" dirty="0" err="1" smtClean="0"/>
                        <a:t>Профицит</a:t>
                      </a:r>
                      <a:r>
                        <a:rPr lang="ru-RU" sz="1300" b="1" dirty="0" smtClean="0"/>
                        <a:t> (+)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-562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-266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47,3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-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2480" y="487600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9</a:t>
            </a:r>
            <a:endParaRPr lang="ru-RU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1091</Words>
  <Application>Microsoft Office PowerPoint</Application>
  <PresentationFormat>Экран (16:9)</PresentationFormat>
  <Paragraphs>270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БЮДЖЕТ ДЛЯ ГРАЖДАН </vt:lpstr>
      <vt:lpstr>Киришский муниципальный район Ленинградской области</vt:lpstr>
      <vt:lpstr>Пчевское сельское поселение  Киришского муниципального района  Ленинградской области</vt:lpstr>
      <vt:lpstr>Что такое бюджет для граждан?</vt:lpstr>
      <vt:lpstr>Основные понятия и термины </vt:lpstr>
      <vt:lpstr>Основные понятия и термины</vt:lpstr>
      <vt:lpstr>Основные понятия и термины</vt:lpstr>
      <vt:lpstr>Бюджетный процесс</vt:lpstr>
      <vt:lpstr>Основные параметры бюджета на 2021 год (тыс.руб.)</vt:lpstr>
      <vt:lpstr>Структура доходов бюджета на 2021 год (тыс.руб.)</vt:lpstr>
      <vt:lpstr>Структура доходов бюджета в разрезе источников  2020/2021 годы (тыс.руб./%)</vt:lpstr>
      <vt:lpstr>Структура налоговых и неналоговых доходов бюджета 2020/2021 годы (тыс.руб./%)</vt:lpstr>
      <vt:lpstr>Структура расходов бюджета на 2020-2021 год (тыс.руб./%)</vt:lpstr>
      <vt:lpstr>Расходы бюджета по программным и непрограммным  направлениям деятельности за 2020-2021 год (тыс.руб./%)</vt:lpstr>
      <vt:lpstr>Расходы бюджета в рамках муниципальных программ за 2021 год (тыс.руб./%)</vt:lpstr>
      <vt:lpstr>Межбюджетные трансферты на 2021 год (тыс.руб.)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spiridonova</dc:creator>
  <cp:lastModifiedBy>user</cp:lastModifiedBy>
  <cp:revision>131</cp:revision>
  <dcterms:created xsi:type="dcterms:W3CDTF">2022-10-31T06:40:58Z</dcterms:created>
  <dcterms:modified xsi:type="dcterms:W3CDTF">2023-01-09T11:42:06Z</dcterms:modified>
</cp:coreProperties>
</file>